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93" r:id="rId2"/>
    <p:sldId id="313" r:id="rId3"/>
    <p:sldId id="299" r:id="rId4"/>
    <p:sldId id="401" r:id="rId5"/>
    <p:sldId id="402" r:id="rId6"/>
    <p:sldId id="403" r:id="rId7"/>
    <p:sldId id="404" r:id="rId8"/>
    <p:sldId id="400" r:id="rId9"/>
    <p:sldId id="405" r:id="rId10"/>
    <p:sldId id="3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06" autoAdjust="0"/>
  </p:normalViewPr>
  <p:slideViewPr>
    <p:cSldViewPr snapToGrid="0">
      <p:cViewPr varScale="1">
        <p:scale>
          <a:sx n="99" d="100"/>
          <a:sy n="99" d="100"/>
        </p:scale>
        <p:origin x="72" y="93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25" d="100"/>
          <a:sy n="125"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9905F4-ED30-4C75-ABE2-585AFF0BC2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B3F5B4-330B-49B1-9807-6376B8AAD1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A5B3DE-7E31-4E09-95D4-5CD03EECEC5B}" type="datetimeFigureOut">
              <a:rPr lang="en-US" smtClean="0"/>
              <a:t>8/11/2019</a:t>
            </a:fld>
            <a:endParaRPr lang="en-US"/>
          </a:p>
        </p:txBody>
      </p:sp>
      <p:sp>
        <p:nvSpPr>
          <p:cNvPr id="4" name="Footer Placeholder 3">
            <a:extLst>
              <a:ext uri="{FF2B5EF4-FFF2-40B4-BE49-F238E27FC236}">
                <a16:creationId xmlns:a16="http://schemas.microsoft.com/office/drawing/2014/main" id="{199228A4-4FA3-4521-9401-3F8F341F8A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5A96CE-F057-42FC-AD6D-94B342BF2D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5CDFB1-2ED2-479F-92A6-338E955EAEA9}" type="slidenum">
              <a:rPr lang="en-US" smtClean="0"/>
              <a:t>‹#›</a:t>
            </a:fld>
            <a:endParaRPr lang="en-US"/>
          </a:p>
        </p:txBody>
      </p:sp>
    </p:spTree>
    <p:extLst>
      <p:ext uri="{BB962C8B-B14F-4D97-AF65-F5344CB8AC3E}">
        <p14:creationId xmlns:p14="http://schemas.microsoft.com/office/powerpoint/2010/main" val="663012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27EAA-CBC6-41EF-96FB-C35C3EBCEA71}"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35590-86C9-4966-B637-0C3E32B25409}" type="slidenum">
              <a:rPr lang="en-US" smtClean="0"/>
              <a:t>‹#›</a:t>
            </a:fld>
            <a:endParaRPr lang="en-US"/>
          </a:p>
        </p:txBody>
      </p:sp>
    </p:spTree>
    <p:extLst>
      <p:ext uri="{BB962C8B-B14F-4D97-AF65-F5344CB8AC3E}">
        <p14:creationId xmlns:p14="http://schemas.microsoft.com/office/powerpoint/2010/main" val="28239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mn-lt"/>
                <a:ea typeface="Calibri"/>
                <a:cs typeface="Calibri"/>
                <a:sym typeface="Calibri"/>
              </a:rPr>
              <a:t>STEM based youth education is one of five strategic opportunities identified in our current strategic plan.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baseline="0">
                <a:solidFill>
                  <a:schemeClr val="tx1"/>
                </a:solidFill>
                <a:latin typeface="+mn-lt"/>
                <a:ea typeface="+mn-ea"/>
                <a:cs typeface="+mn-cs"/>
              </a:rPr>
              <a:t>For </a:t>
            </a:r>
            <a:r>
              <a:rPr lang="en-US" sz="1200" b="0" i="0" u="none" strike="noStrike" kern="1200" baseline="0" dirty="0">
                <a:solidFill>
                  <a:schemeClr val="tx1"/>
                </a:solidFill>
                <a:latin typeface="+mn-lt"/>
                <a:ea typeface="+mn-ea"/>
                <a:cs typeface="+mn-cs"/>
              </a:rPr>
              <a:t>example, with STREAM Girls, the girls measure turbidity, dissolved oxygen, and pH via sensors and probes, but they are also fishing, tying flies and spending time reflecting through art projects. </a:t>
            </a:r>
            <a:endParaRPr lang="en-US" sz="1200" b="0" i="0" u="none" strike="noStrike" cap="none" dirty="0">
              <a:solidFill>
                <a:schemeClr val="dk1"/>
              </a:solidFill>
              <a:latin typeface="Calibri"/>
              <a:ea typeface="Calibri"/>
              <a:cs typeface="Calibri"/>
              <a:sym typeface="Calibri"/>
            </a:endParaRPr>
          </a:p>
        </p:txBody>
      </p:sp>
      <p:sp>
        <p:nvSpPr>
          <p:cNvPr id="399" name="Shape 39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Georgia" panose="02040502050405020303" pitchFamily="18" charset="0"/>
              </a:rPr>
              <a:t>We’re investing in a stream of engagement such that we create a continuum of programs that introduce youth to fishing and TU and then they are quickly swept up into the current with subsequent programs, activities, and leadership opportunities such that they continue their journeys as anglers and conservationists with TU.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In the last five years, we’ve really worked on insuring</a:t>
            </a:r>
            <a:r>
              <a:rPr lang="en-US" baseline="0" dirty="0">
                <a:latin typeface="Georgia" panose="02040502050405020303" pitchFamily="18" charset="0"/>
              </a:rPr>
              <a:t> the Stream of Engagement has the dots connected between when someone is introduced to TU and adulthood. And, it’s working.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Georgia" panose="02040502050405020303" pitchFamily="18" charset="0"/>
              </a:rPr>
              <a:t>Thanks to the generous contributions of GRTU and others, we’re also growing new programs with high potential to reach many thousands of kids. And, based on the guidance provided through our strategic planning process, as we look forward, our intention is also to really invest in programs that have a STEM learning component for the youth.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Georgia" panose="02040502050405020303" pitchFamily="18" charset="0"/>
              </a:rPr>
              <a:t>The following slides highlight a few of these programs that we’re currently emphasizing, growing and developing over the next four years. </a:t>
            </a:r>
          </a:p>
        </p:txBody>
      </p:sp>
      <p:sp>
        <p:nvSpPr>
          <p:cNvPr id="4" name="Slide Number Placeholder 3"/>
          <p:cNvSpPr>
            <a:spLocks noGrp="1"/>
          </p:cNvSpPr>
          <p:nvPr>
            <p:ph type="sldNum" sz="quarter" idx="10"/>
          </p:nvPr>
        </p:nvSpPr>
        <p:spPr/>
        <p:txBody>
          <a:bodyPr/>
          <a:lstStyle/>
          <a:p>
            <a:fld id="{264A5973-D9D5-42CF-80C5-72F7A9C6BC53}" type="slidenum">
              <a:rPr lang="en-US" smtClean="0"/>
              <a:t>3</a:t>
            </a:fld>
            <a:endParaRPr lang="en-US"/>
          </a:p>
        </p:txBody>
      </p:sp>
    </p:spTree>
    <p:extLst>
      <p:ext uri="{BB962C8B-B14F-4D97-AF65-F5344CB8AC3E}">
        <p14:creationId xmlns:p14="http://schemas.microsoft.com/office/powerpoint/2010/main" val="2955174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Master" Target="../slideMasters/slideMaster1.xml"/><Relationship Id="rId5" Type="http://schemas.openxmlformats.org/officeDocument/2006/relationships/image" Target="../media/image36.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30.jp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ulle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3717" y="1600202"/>
            <a:ext cx="11413759" cy="4267199"/>
          </a:xfrm>
          <a:prstGeom prst="rect">
            <a:avLst/>
          </a:prstGeom>
        </p:spPr>
        <p:txBody>
          <a:bodyPr>
            <a:normAutofit/>
          </a:bodyPr>
          <a:lstStyle>
            <a:lvl1pPr marL="457189" indent="-457189">
              <a:buFontTx/>
              <a:buBlip>
                <a:blip r:embed="rId3"/>
              </a:buBlip>
              <a:defRPr sz="2667">
                <a:solidFill>
                  <a:schemeClr val="accent3">
                    <a:lumMod val="50000"/>
                  </a:schemeClr>
                </a:solidFill>
              </a:defRPr>
            </a:lvl1pPr>
            <a:lvl2pPr>
              <a:buClr>
                <a:schemeClr val="tx1"/>
              </a:buClr>
              <a:defRPr sz="2667">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467" b="0">
                <a:solidFill>
                  <a:schemeClr val="bg1"/>
                </a:solidFill>
              </a:defRPr>
            </a:lvl1pPr>
          </a:lstStyle>
          <a:p>
            <a:r>
              <a:rPr lang="en-US" dirty="0"/>
              <a:t>www.coloradotu.org</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sp>
        <p:nvSpPr>
          <p:cNvPr id="10"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6" name="Picture 5">
            <a:extLst>
              <a:ext uri="{FF2B5EF4-FFF2-40B4-BE49-F238E27FC236}">
                <a16:creationId xmlns:a16="http://schemas.microsoft.com/office/drawing/2014/main" id="{C40AB588-A95D-44C4-B2FA-C89406301A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87419" y="77340"/>
            <a:ext cx="598181" cy="1089544"/>
          </a:xfrm>
          <a:prstGeom prst="rect">
            <a:avLst/>
          </a:prstGeom>
        </p:spPr>
      </p:pic>
    </p:spTree>
    <p:extLst>
      <p:ext uri="{BB962C8B-B14F-4D97-AF65-F5344CB8AC3E}">
        <p14:creationId xmlns:p14="http://schemas.microsoft.com/office/powerpoint/2010/main" val="150041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46339"/>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dirty="0"/>
              <a:t>www.tu.org</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11" name="Text Placeholder 10"/>
          <p:cNvSpPr>
            <a:spLocks noGrp="1"/>
          </p:cNvSpPr>
          <p:nvPr>
            <p:ph type="body" sz="quarter" idx="13"/>
          </p:nvPr>
        </p:nvSpPr>
        <p:spPr>
          <a:xfrm>
            <a:off x="363717" y="1295400"/>
            <a:ext cx="11413417" cy="4673600"/>
          </a:xfrm>
          <a:prstGeom prst="rect">
            <a:avLst/>
          </a:prstGeom>
        </p:spPr>
        <p:txBody>
          <a:bodyPr>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90190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dirty="0"/>
              <a:t>www.tu.org</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11" name="Text Placeholder 10"/>
          <p:cNvSpPr>
            <a:spLocks noGrp="1"/>
          </p:cNvSpPr>
          <p:nvPr>
            <p:ph type="body" sz="quarter" idx="13"/>
          </p:nvPr>
        </p:nvSpPr>
        <p:spPr>
          <a:xfrm>
            <a:off x="363717" y="1295400"/>
            <a:ext cx="11413417" cy="4673600"/>
          </a:xfrm>
          <a:prstGeom prst="rect">
            <a:avLst/>
          </a:prstGeom>
        </p:spPr>
        <p:txBody>
          <a:bodyPr>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53742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02290"/>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dirty="0"/>
              <a:t>www.tu.org</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18" name="Text Placeholder 10"/>
          <p:cNvSpPr>
            <a:spLocks noGrp="1"/>
          </p:cNvSpPr>
          <p:nvPr>
            <p:ph type="body" sz="quarter" idx="13"/>
          </p:nvPr>
        </p:nvSpPr>
        <p:spPr>
          <a:xfrm>
            <a:off x="363717" y="4953000"/>
            <a:ext cx="11413417" cy="1016000"/>
          </a:xfrm>
          <a:prstGeom prst="rect">
            <a:avLst/>
          </a:prstGeom>
        </p:spPr>
        <p:txBody>
          <a:bodyPr>
            <a:normAutofit/>
          </a:bodyPr>
          <a:lstStyle>
            <a:lvl1pPr marL="0" indent="0">
              <a:buNone/>
              <a:defRPr sz="2133">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498600"/>
            <a:ext cx="12192000" cy="3251200"/>
          </a:xfrm>
          <a:prstGeom prst="rect">
            <a:avLst/>
          </a:prstGeom>
        </p:spPr>
        <p:txBody>
          <a:bodyPr anchor="ctr">
            <a:normAutofit/>
          </a:bodyPr>
          <a:lstStyle>
            <a:lvl1pPr marL="0" indent="0" algn="ctr">
              <a:buNone/>
              <a:defRPr sz="2133" baseline="0"/>
            </a:lvl1pPr>
          </a:lstStyle>
          <a:p>
            <a:r>
              <a:rPr lang="en-US" dirty="0"/>
              <a:t>Click to Insert Image</a:t>
            </a:r>
          </a:p>
        </p:txBody>
      </p:sp>
      <p:sp>
        <p:nvSpPr>
          <p:cNvPr id="20"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13030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dirty="0"/>
              <a:t>www.tu.org</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11" name="Text Placeholder 10"/>
          <p:cNvSpPr>
            <a:spLocks noGrp="1"/>
          </p:cNvSpPr>
          <p:nvPr>
            <p:ph type="body" sz="quarter" idx="13"/>
          </p:nvPr>
        </p:nvSpPr>
        <p:spPr>
          <a:xfrm>
            <a:off x="363717" y="4953000"/>
            <a:ext cx="11413417" cy="1016000"/>
          </a:xfrm>
          <a:prstGeom prst="rect">
            <a:avLst/>
          </a:prstGeom>
        </p:spPr>
        <p:txBody>
          <a:bodyPr>
            <a:normAutofit/>
          </a:bodyPr>
          <a:lstStyle>
            <a:lvl1pPr marL="0" indent="0">
              <a:buNone/>
              <a:defRPr sz="2133">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498600"/>
            <a:ext cx="12192000" cy="3251200"/>
          </a:xfrm>
          <a:prstGeom prst="rect">
            <a:avLst/>
          </a:prstGeom>
        </p:spPr>
        <p:txBody>
          <a:bodyPr anchor="ctr">
            <a:normAutofit/>
          </a:bodyPr>
          <a:lstStyle>
            <a:lvl1pPr marL="0" indent="0" algn="ctr">
              <a:buNone/>
              <a:defRPr sz="2133" baseline="0"/>
            </a:lvl1pPr>
          </a:lstStyle>
          <a:p>
            <a:r>
              <a:rPr lang="en-US" dirty="0"/>
              <a:t>Click to Insert Image</a:t>
            </a:r>
          </a:p>
        </p:txBody>
      </p:sp>
      <p:sp>
        <p:nvSpPr>
          <p:cNvPr id="12"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8247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pic>
        <p:nvPicPr>
          <p:cNvPr id="2" name="Picture 1" descr="trout3_powerpoint.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5400"/>
            <a:ext cx="12192000" cy="68834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5512" y="-25400"/>
            <a:ext cx="4040089" cy="6883400"/>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15677" y="470403"/>
            <a:ext cx="2153924" cy="2552197"/>
          </a:xfrm>
          <a:prstGeom prst="rect">
            <a:avLst/>
          </a:prstGeom>
        </p:spPr>
      </p:pic>
      <p:sp>
        <p:nvSpPr>
          <p:cNvPr id="11" name="Text Placeholder 10"/>
          <p:cNvSpPr>
            <a:spLocks noGrp="1"/>
          </p:cNvSpPr>
          <p:nvPr>
            <p:ph type="body" sz="quarter" idx="10" hasCustomPrompt="1"/>
          </p:nvPr>
        </p:nvSpPr>
        <p:spPr>
          <a:xfrm>
            <a:off x="8026400" y="3124200"/>
            <a:ext cx="3454400" cy="609600"/>
          </a:xfrm>
          <a:prstGeom prst="rect">
            <a:avLst/>
          </a:prstGeom>
        </p:spPr>
        <p:txBody>
          <a:bodyPr>
            <a:normAutofit/>
          </a:bodyPr>
          <a:lstStyle>
            <a:lvl1pPr marL="0" indent="0" algn="ctr">
              <a:buNone/>
              <a:defRPr sz="3333">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8026400" y="3733800"/>
            <a:ext cx="3454400" cy="2844800"/>
          </a:xfrm>
          <a:prstGeom prst="rect">
            <a:avLst/>
          </a:prstGeom>
        </p:spPr>
        <p:txBody>
          <a:bodyPr>
            <a:normAutofit/>
          </a:bodyPr>
          <a:lstStyle>
            <a:lvl1pPr marL="0" indent="0" algn="ctr">
              <a:buNone/>
              <a:defRPr sz="1867"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326472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pic>
        <p:nvPicPr>
          <p:cNvPr id="3" name="Picture 2" descr="trout7_powerpoin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83400"/>
          </a:xfrm>
          <a:prstGeom prst="rect">
            <a:avLst/>
          </a:prstGeom>
        </p:spPr>
      </p:pic>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131816"/>
            <a:ext cx="12192000" cy="1751584"/>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62" y="5203771"/>
            <a:ext cx="1425039" cy="1688536"/>
          </a:xfrm>
          <a:prstGeom prst="rect">
            <a:avLst/>
          </a:prstGeom>
        </p:spPr>
      </p:pic>
      <p:sp>
        <p:nvSpPr>
          <p:cNvPr id="12" name="Text Placeholder 10"/>
          <p:cNvSpPr>
            <a:spLocks noGrp="1"/>
          </p:cNvSpPr>
          <p:nvPr>
            <p:ph type="body" sz="quarter" idx="11" hasCustomPrompt="1"/>
          </p:nvPr>
        </p:nvSpPr>
        <p:spPr>
          <a:xfrm>
            <a:off x="1930400" y="5359400"/>
            <a:ext cx="9956800" cy="1320800"/>
          </a:xfrm>
          <a:prstGeom prst="rect">
            <a:avLst/>
          </a:prstGeom>
        </p:spPr>
        <p:txBody>
          <a:bodyPr>
            <a:normAutofit/>
          </a:bodyPr>
          <a:lstStyle>
            <a:lvl1pPr marL="0" indent="0" algn="l">
              <a:buNone/>
              <a:defRPr sz="1867"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907268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a:noAutofit/>
          </a:bodyPr>
          <a:lstStyle>
            <a:lvl1pPr marL="0" indent="0" algn="ctr">
              <a:buNone/>
              <a:defRPr sz="4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a:normAutofit/>
          </a:bodyPr>
          <a:lstStyle>
            <a:lvl1pPr marL="0" indent="0" algn="ctr">
              <a:buNone/>
              <a:defRPr sz="2133"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191770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6" y="1"/>
            <a:ext cx="12181169"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a:noAutofit/>
          </a:bodyPr>
          <a:lstStyle>
            <a:lvl1pPr marL="0" indent="0" algn="ctr">
              <a:buNone/>
              <a:defRPr sz="4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a:normAutofit/>
          </a:bodyPr>
          <a:lstStyle>
            <a:lvl1pPr marL="0" indent="0" algn="ctr">
              <a:buNone/>
              <a:defRPr sz="2133"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1668552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39205" y="0"/>
            <a:ext cx="7852796" cy="6858000"/>
          </a:xfrm>
          <a:prstGeom prst="rect">
            <a:avLst/>
          </a:prstGeom>
        </p:spPr>
      </p:pic>
      <p:pic>
        <p:nvPicPr>
          <p:cNvPr id="2" name="Picture 1" descr="trout5_powerpoint.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25533" y="0"/>
            <a:ext cx="10266467"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419" y="0"/>
            <a:ext cx="6480384" cy="6858000"/>
          </a:xfrm>
          <a:prstGeom prst="rect">
            <a:avLst/>
          </a:prstGeom>
        </p:spPr>
      </p:pic>
      <p:sp>
        <p:nvSpPr>
          <p:cNvPr id="9" name="Text Placeholder 12"/>
          <p:cNvSpPr>
            <a:spLocks noGrp="1"/>
          </p:cNvSpPr>
          <p:nvPr>
            <p:ph type="body" sz="quarter" idx="14" hasCustomPrompt="1"/>
          </p:nvPr>
        </p:nvSpPr>
        <p:spPr>
          <a:xfrm>
            <a:off x="609601" y="25146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3201" y="2514602"/>
            <a:ext cx="365761" cy="365761"/>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3201" y="2921002"/>
            <a:ext cx="365761" cy="365761"/>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06401" y="3327402"/>
            <a:ext cx="365761" cy="365761"/>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03201" y="3733802"/>
            <a:ext cx="365761" cy="365761"/>
          </a:xfrm>
          <a:prstGeom prst="rect">
            <a:avLst/>
          </a:prstGeom>
        </p:spPr>
      </p:pic>
      <p:pic>
        <p:nvPicPr>
          <p:cNvPr id="14" name="Picture 1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048004" y="2514601"/>
            <a:ext cx="365761" cy="365761"/>
          </a:xfrm>
          <a:prstGeom prst="rect">
            <a:avLst/>
          </a:prstGeom>
        </p:spPr>
      </p:pic>
      <p:pic>
        <p:nvPicPr>
          <p:cNvPr id="15" name="Picture 14"/>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48004" y="2921002"/>
            <a:ext cx="365761" cy="365761"/>
          </a:xfrm>
          <a:prstGeom prst="rect">
            <a:avLst/>
          </a:prstGeom>
        </p:spPr>
      </p:pic>
      <p:pic>
        <p:nvPicPr>
          <p:cNvPr id="16" name="Picture 15"/>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048002" y="3368041"/>
            <a:ext cx="365761" cy="365761"/>
          </a:xfrm>
          <a:prstGeom prst="rect">
            <a:avLst/>
          </a:prstGeom>
        </p:spPr>
      </p:pic>
      <p:pic>
        <p:nvPicPr>
          <p:cNvPr id="17" name="Picture 1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048001" y="3774441"/>
            <a:ext cx="365761" cy="365761"/>
          </a:xfrm>
          <a:prstGeom prst="rect">
            <a:avLst/>
          </a:prstGeom>
        </p:spPr>
      </p:pic>
      <p:sp>
        <p:nvSpPr>
          <p:cNvPr id="18" name="Text Placeholder 12"/>
          <p:cNvSpPr>
            <a:spLocks noGrp="1"/>
          </p:cNvSpPr>
          <p:nvPr>
            <p:ph type="body" sz="quarter" idx="17" hasCustomPrompt="1"/>
          </p:nvPr>
        </p:nvSpPr>
        <p:spPr>
          <a:xfrm>
            <a:off x="609601" y="29210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19" name="Text Placeholder 12"/>
          <p:cNvSpPr>
            <a:spLocks noGrp="1"/>
          </p:cNvSpPr>
          <p:nvPr>
            <p:ph type="body" sz="quarter" idx="18" hasCustomPrompt="1"/>
          </p:nvPr>
        </p:nvSpPr>
        <p:spPr>
          <a:xfrm>
            <a:off x="609601" y="33274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0" name="Text Placeholder 12"/>
          <p:cNvSpPr>
            <a:spLocks noGrp="1"/>
          </p:cNvSpPr>
          <p:nvPr>
            <p:ph type="body" sz="quarter" idx="19" hasCustomPrompt="1"/>
          </p:nvPr>
        </p:nvSpPr>
        <p:spPr>
          <a:xfrm>
            <a:off x="609601" y="37338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1" name="Text Placeholder 12"/>
          <p:cNvSpPr>
            <a:spLocks noGrp="1"/>
          </p:cNvSpPr>
          <p:nvPr>
            <p:ph type="body" sz="quarter" idx="20" hasCustomPrompt="1"/>
          </p:nvPr>
        </p:nvSpPr>
        <p:spPr>
          <a:xfrm>
            <a:off x="3495042" y="25146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2" name="Text Placeholder 12"/>
          <p:cNvSpPr>
            <a:spLocks noGrp="1"/>
          </p:cNvSpPr>
          <p:nvPr>
            <p:ph type="body" sz="quarter" idx="21" hasCustomPrompt="1"/>
          </p:nvPr>
        </p:nvSpPr>
        <p:spPr>
          <a:xfrm>
            <a:off x="3495042" y="29210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3" name="Text Placeholder 12"/>
          <p:cNvSpPr>
            <a:spLocks noGrp="1"/>
          </p:cNvSpPr>
          <p:nvPr>
            <p:ph type="body" sz="quarter" idx="22" hasCustomPrompt="1"/>
          </p:nvPr>
        </p:nvSpPr>
        <p:spPr>
          <a:xfrm>
            <a:off x="3495042" y="33274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4" name="Text Placeholder 12"/>
          <p:cNvSpPr>
            <a:spLocks noGrp="1"/>
          </p:cNvSpPr>
          <p:nvPr>
            <p:ph type="body" sz="quarter" idx="23" hasCustomPrompt="1"/>
          </p:nvPr>
        </p:nvSpPr>
        <p:spPr>
          <a:xfrm>
            <a:off x="3495042" y="37338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pic>
        <p:nvPicPr>
          <p:cNvPr id="25" name="Picture 24"/>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145475" y="4444501"/>
            <a:ext cx="1715325" cy="2032499"/>
          </a:xfrm>
          <a:prstGeom prst="rect">
            <a:avLst/>
          </a:prstGeom>
        </p:spPr>
      </p:pic>
      <p:sp>
        <p:nvSpPr>
          <p:cNvPr id="26" name="Text Placeholder 10"/>
          <p:cNvSpPr>
            <a:spLocks noGrp="1"/>
          </p:cNvSpPr>
          <p:nvPr>
            <p:ph type="body" sz="quarter" idx="10" hasCustomPrompt="1"/>
          </p:nvPr>
        </p:nvSpPr>
        <p:spPr>
          <a:xfrm>
            <a:off x="101600" y="584200"/>
            <a:ext cx="5686400" cy="812800"/>
          </a:xfrm>
          <a:prstGeom prst="rect">
            <a:avLst/>
          </a:prstGeom>
        </p:spPr>
        <p:txBody>
          <a:bodyPr>
            <a:noAutofit/>
          </a:bodyPr>
          <a:lstStyle>
            <a:lvl1pPr marL="0" indent="0" algn="ctr">
              <a:buNone/>
              <a:defRPr sz="4000">
                <a:solidFill>
                  <a:schemeClr val="bg1"/>
                </a:solidFill>
              </a:defRPr>
            </a:lvl1pPr>
          </a:lstStyle>
          <a:p>
            <a:pPr lvl="0"/>
            <a:r>
              <a:rPr lang="en-US" dirty="0"/>
              <a:t>THANK YOU</a:t>
            </a:r>
          </a:p>
        </p:txBody>
      </p:sp>
      <p:sp>
        <p:nvSpPr>
          <p:cNvPr id="27" name="Text Placeholder 10"/>
          <p:cNvSpPr>
            <a:spLocks noGrp="1"/>
          </p:cNvSpPr>
          <p:nvPr>
            <p:ph type="body" sz="quarter" idx="24" hasCustomPrompt="1"/>
          </p:nvPr>
        </p:nvSpPr>
        <p:spPr>
          <a:xfrm>
            <a:off x="101600" y="1295400"/>
            <a:ext cx="5686400" cy="711200"/>
          </a:xfrm>
          <a:prstGeom prst="rect">
            <a:avLst/>
          </a:prstGeom>
        </p:spPr>
        <p:txBody>
          <a:bodyPr>
            <a:noAutofit/>
          </a:bodyPr>
          <a:lstStyle>
            <a:lvl1pPr marL="0" indent="0" algn="ctr">
              <a:buNone/>
              <a:defRPr sz="2667" baseline="0">
                <a:solidFill>
                  <a:schemeClr val="bg1"/>
                </a:solidFill>
              </a:defRPr>
            </a:lvl1pPr>
          </a:lstStyle>
          <a:p>
            <a:pPr lvl="0"/>
            <a:r>
              <a:rPr lang="en-US" dirty="0"/>
              <a:t>FOR YOUR TIME</a:t>
            </a:r>
          </a:p>
        </p:txBody>
      </p:sp>
    </p:spTree>
    <p:extLst>
      <p:ext uri="{BB962C8B-B14F-4D97-AF65-F5344CB8AC3E}">
        <p14:creationId xmlns:p14="http://schemas.microsoft.com/office/powerpoint/2010/main" val="3022214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a:t>www.tu.org</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11" name="Text Placeholder 10"/>
          <p:cNvSpPr>
            <a:spLocks noGrp="1"/>
          </p:cNvSpPr>
          <p:nvPr>
            <p:ph type="body" sz="quarter" idx="13"/>
          </p:nvPr>
        </p:nvSpPr>
        <p:spPr>
          <a:xfrm>
            <a:off x="363717" y="1295400"/>
            <a:ext cx="11413417" cy="4673600"/>
          </a:xfrm>
          <a:prstGeom prst="rect">
            <a:avLst/>
          </a:prstGeom>
        </p:spPr>
        <p:txBody>
          <a:bodyPr>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Tree>
    <p:extLst>
      <p:ext uri="{BB962C8B-B14F-4D97-AF65-F5344CB8AC3E}">
        <p14:creationId xmlns:p14="http://schemas.microsoft.com/office/powerpoint/2010/main" val="402454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14B223-B524-42C3-83DB-DD3807D138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29" y="1"/>
            <a:ext cx="12152671" cy="685800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755" y="0"/>
            <a:ext cx="4040089" cy="6858000"/>
          </a:xfrm>
          <a:prstGeom prst="rect">
            <a:avLst/>
          </a:prstGeom>
        </p:spPr>
      </p:pic>
      <p:sp>
        <p:nvSpPr>
          <p:cNvPr id="11" name="Text Placeholder 10"/>
          <p:cNvSpPr>
            <a:spLocks noGrp="1"/>
          </p:cNvSpPr>
          <p:nvPr>
            <p:ph type="body" sz="quarter" idx="10" hasCustomPrompt="1"/>
          </p:nvPr>
        </p:nvSpPr>
        <p:spPr>
          <a:xfrm>
            <a:off x="609599" y="3124200"/>
            <a:ext cx="3454400" cy="609600"/>
          </a:xfrm>
          <a:prstGeom prst="rect">
            <a:avLst/>
          </a:prstGeom>
        </p:spPr>
        <p:txBody>
          <a:bodyPr>
            <a:normAutofit/>
          </a:bodyPr>
          <a:lstStyle>
            <a:lvl1pPr marL="0" indent="0" algn="ctr">
              <a:buNone/>
              <a:defRPr sz="3333">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609599" y="3733800"/>
            <a:ext cx="3454400" cy="2844800"/>
          </a:xfrm>
          <a:prstGeom prst="rect">
            <a:avLst/>
          </a:prstGeom>
        </p:spPr>
        <p:txBody>
          <a:bodyPr>
            <a:normAutofit/>
          </a:bodyPr>
          <a:lstStyle>
            <a:lvl1pPr marL="0" indent="0" algn="ctr">
              <a:buNone/>
              <a:defRPr sz="1867" baseline="0">
                <a:solidFill>
                  <a:schemeClr val="bg1"/>
                </a:solidFill>
              </a:defRPr>
            </a:lvl1pPr>
          </a:lstStyle>
          <a:p>
            <a:pPr lvl="0"/>
            <a:r>
              <a:rPr lang="en-US" dirty="0"/>
              <a:t>Click to Insert Text</a:t>
            </a:r>
          </a:p>
        </p:txBody>
      </p:sp>
      <p:pic>
        <p:nvPicPr>
          <p:cNvPr id="15" name="Picture 14">
            <a:extLst>
              <a:ext uri="{FF2B5EF4-FFF2-40B4-BE49-F238E27FC236}">
                <a16:creationId xmlns:a16="http://schemas.microsoft.com/office/drawing/2014/main" id="{2D03A2E5-EA54-4B1B-99A8-CCF3FEBFEAD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39682" y="644188"/>
            <a:ext cx="1194234" cy="2175212"/>
          </a:xfrm>
          <a:prstGeom prst="rect">
            <a:avLst/>
          </a:prstGeom>
        </p:spPr>
      </p:pic>
    </p:spTree>
    <p:extLst>
      <p:ext uri="{BB962C8B-B14F-4D97-AF65-F5344CB8AC3E}">
        <p14:creationId xmlns:p14="http://schemas.microsoft.com/office/powerpoint/2010/main" val="280816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31816"/>
            <a:ext cx="12192000" cy="175158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162" y="5203771"/>
            <a:ext cx="1425039" cy="1688536"/>
          </a:xfrm>
          <a:prstGeom prst="rect">
            <a:avLst/>
          </a:prstGeom>
        </p:spPr>
      </p:pic>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pic>
        <p:nvPicPr>
          <p:cNvPr id="3" name="Picture 2" descr="trout6_powerpoint.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 y="2592"/>
            <a:ext cx="12201329" cy="6880808"/>
          </a:xfrm>
          <a:prstGeom prst="rect">
            <a:avLst/>
          </a:prstGeom>
        </p:spPr>
      </p:pic>
      <p:pic>
        <p:nvPicPr>
          <p:cNvPr id="4" name="Picture 3" descr="trout7_powerpoint.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2540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117221"/>
            <a:ext cx="12192000" cy="1766180"/>
          </a:xfrm>
          <a:prstGeom prst="rect">
            <a:avLst/>
          </a:prstGeom>
        </p:spPr>
      </p:pic>
      <p:sp>
        <p:nvSpPr>
          <p:cNvPr id="12" name="Text Placeholder 10"/>
          <p:cNvSpPr>
            <a:spLocks noGrp="1"/>
          </p:cNvSpPr>
          <p:nvPr>
            <p:ph type="body" sz="quarter" idx="11" hasCustomPrompt="1"/>
          </p:nvPr>
        </p:nvSpPr>
        <p:spPr>
          <a:xfrm>
            <a:off x="1930400" y="5359400"/>
            <a:ext cx="9956800" cy="1320800"/>
          </a:xfrm>
          <a:prstGeom prst="rect">
            <a:avLst/>
          </a:prstGeom>
        </p:spPr>
        <p:txBody>
          <a:bodyPr>
            <a:normAutofit/>
          </a:bodyPr>
          <a:lstStyle>
            <a:lvl1pPr marL="0" indent="0" algn="l">
              <a:buNone/>
              <a:defRPr sz="1867" baseline="0">
                <a:solidFill>
                  <a:schemeClr val="bg1"/>
                </a:solidFill>
              </a:defRPr>
            </a:lvl1pPr>
          </a:lstStyle>
          <a:p>
            <a:pPr lvl="0"/>
            <a:r>
              <a:rPr lang="en-US" dirty="0"/>
              <a:t>Click to Insert Text</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2162" y="5203771"/>
            <a:ext cx="1425039" cy="1688536"/>
          </a:xfrm>
          <a:prstGeom prst="rect">
            <a:avLst/>
          </a:prstGeom>
        </p:spPr>
      </p:pic>
    </p:spTree>
    <p:extLst>
      <p:ext uri="{BB962C8B-B14F-4D97-AF65-F5344CB8AC3E}">
        <p14:creationId xmlns:p14="http://schemas.microsoft.com/office/powerpoint/2010/main" val="114939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2" y="279400"/>
            <a:ext cx="1611085" cy="1908984"/>
          </a:xfrm>
          <a:prstGeom prst="rect">
            <a:avLst/>
          </a:prstGeom>
        </p:spPr>
      </p:pic>
      <p:pic>
        <p:nvPicPr>
          <p:cNvPr id="2" name="Picture 1" descr="_R5A4367_original.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2" y="279400"/>
            <a:ext cx="1611085" cy="1908984"/>
          </a:xfrm>
          <a:prstGeom prst="rect">
            <a:avLst/>
          </a:prstGeom>
        </p:spPr>
      </p:pic>
      <p:sp>
        <p:nvSpPr>
          <p:cNvPr id="12" name="Text Placeholder 10"/>
          <p:cNvSpPr>
            <a:spLocks noGrp="1"/>
          </p:cNvSpPr>
          <p:nvPr>
            <p:ph type="body" sz="quarter" idx="11" hasCustomPrompt="1"/>
          </p:nvPr>
        </p:nvSpPr>
        <p:spPr>
          <a:xfrm>
            <a:off x="2032001" y="381000"/>
            <a:ext cx="4771241" cy="1625600"/>
          </a:xfrm>
          <a:prstGeom prst="rect">
            <a:avLst/>
          </a:prstGeom>
        </p:spPr>
        <p:txBody>
          <a:bodyPr>
            <a:normAutofit/>
          </a:bodyPr>
          <a:lstStyle>
            <a:lvl1pPr marL="0" indent="0" algn="l">
              <a:buNone/>
              <a:defRPr sz="1867"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187865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a:noAutofit/>
          </a:bodyPr>
          <a:lstStyle>
            <a:lvl1pPr marL="0" indent="0" algn="ctr">
              <a:buNone/>
              <a:defRPr sz="4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a:normAutofit/>
          </a:bodyPr>
          <a:lstStyle>
            <a:lvl1pPr marL="0" indent="0" algn="ctr">
              <a:buNone/>
              <a:defRPr sz="2133" baseline="0">
                <a:solidFill>
                  <a:schemeClr val="bg1"/>
                </a:solidFill>
              </a:defRPr>
            </a:lvl1pPr>
          </a:lstStyle>
          <a:p>
            <a:pPr lvl="0"/>
            <a:r>
              <a:rPr lang="en-US" dirty="0"/>
              <a:t>Click to Insert Text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p:spPr>
      </p:pic>
    </p:spTree>
    <p:extLst>
      <p:ext uri="{BB962C8B-B14F-4D97-AF65-F5344CB8AC3E}">
        <p14:creationId xmlns:p14="http://schemas.microsoft.com/office/powerpoint/2010/main" val="144588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6" y="1"/>
            <a:ext cx="12181169"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a:noAutofit/>
          </a:bodyPr>
          <a:lstStyle>
            <a:lvl1pPr marL="0" indent="0" algn="ctr">
              <a:buNone/>
              <a:defRPr sz="4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a:normAutofit/>
          </a:bodyPr>
          <a:lstStyle>
            <a:lvl1pPr marL="0" indent="0" algn="ctr">
              <a:buNone/>
              <a:defRPr sz="2133" baseline="0">
                <a:solidFill>
                  <a:schemeClr val="bg1"/>
                </a:solidFill>
              </a:defRPr>
            </a:lvl1pPr>
          </a:lstStyle>
          <a:p>
            <a:pPr lvl="0"/>
            <a:r>
              <a:rPr lang="en-US" dirty="0"/>
              <a:t>Click to Insert Text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6" y="1"/>
            <a:ext cx="12181169" cy="6857999"/>
          </a:xfrm>
          <a:prstGeom prst="rect">
            <a:avLst/>
          </a:prstGeom>
        </p:spPr>
      </p:pic>
    </p:spTree>
    <p:extLst>
      <p:ext uri="{BB962C8B-B14F-4D97-AF65-F5344CB8AC3E}">
        <p14:creationId xmlns:p14="http://schemas.microsoft.com/office/powerpoint/2010/main" val="12113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ank you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9205" y="0"/>
            <a:ext cx="7852796" cy="685800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19" y="0"/>
            <a:ext cx="6480384" cy="6858000"/>
          </a:xfrm>
          <a:prstGeom prst="rect">
            <a:avLst/>
          </a:prstGeom>
        </p:spPr>
      </p:pic>
      <p:sp>
        <p:nvSpPr>
          <p:cNvPr id="9" name="Text Placeholder 12"/>
          <p:cNvSpPr>
            <a:spLocks noGrp="1"/>
          </p:cNvSpPr>
          <p:nvPr>
            <p:ph type="body" sz="quarter" idx="14" hasCustomPrompt="1"/>
          </p:nvPr>
        </p:nvSpPr>
        <p:spPr>
          <a:xfrm>
            <a:off x="609601" y="25146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201" y="2514602"/>
            <a:ext cx="365761" cy="365761"/>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201" y="2921002"/>
            <a:ext cx="365761" cy="365761"/>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401" y="3327402"/>
            <a:ext cx="365761" cy="365761"/>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201" y="3733802"/>
            <a:ext cx="365761" cy="36576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48004" y="2514601"/>
            <a:ext cx="365761" cy="365761"/>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48004" y="2921002"/>
            <a:ext cx="365761" cy="365761"/>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48002" y="3368041"/>
            <a:ext cx="365761" cy="365761"/>
          </a:xfrm>
          <a:prstGeom prst="rect">
            <a:avLst/>
          </a:prstGeom>
        </p:spPr>
      </p:pic>
      <p:pic>
        <p:nvPicPr>
          <p:cNvPr id="17" name="Picture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48001" y="3774441"/>
            <a:ext cx="365761" cy="365761"/>
          </a:xfrm>
          <a:prstGeom prst="rect">
            <a:avLst/>
          </a:prstGeom>
        </p:spPr>
      </p:pic>
      <p:sp>
        <p:nvSpPr>
          <p:cNvPr id="18" name="Text Placeholder 12"/>
          <p:cNvSpPr>
            <a:spLocks noGrp="1"/>
          </p:cNvSpPr>
          <p:nvPr>
            <p:ph type="body" sz="quarter" idx="17" hasCustomPrompt="1"/>
          </p:nvPr>
        </p:nvSpPr>
        <p:spPr>
          <a:xfrm>
            <a:off x="609601" y="29210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19" name="Text Placeholder 12"/>
          <p:cNvSpPr>
            <a:spLocks noGrp="1"/>
          </p:cNvSpPr>
          <p:nvPr>
            <p:ph type="body" sz="quarter" idx="18" hasCustomPrompt="1"/>
          </p:nvPr>
        </p:nvSpPr>
        <p:spPr>
          <a:xfrm>
            <a:off x="609601" y="33274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0" name="Text Placeholder 12"/>
          <p:cNvSpPr>
            <a:spLocks noGrp="1"/>
          </p:cNvSpPr>
          <p:nvPr>
            <p:ph type="body" sz="quarter" idx="19" hasCustomPrompt="1"/>
          </p:nvPr>
        </p:nvSpPr>
        <p:spPr>
          <a:xfrm>
            <a:off x="609601" y="37338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1" name="Text Placeholder 12"/>
          <p:cNvSpPr>
            <a:spLocks noGrp="1"/>
          </p:cNvSpPr>
          <p:nvPr>
            <p:ph type="body" sz="quarter" idx="20" hasCustomPrompt="1"/>
          </p:nvPr>
        </p:nvSpPr>
        <p:spPr>
          <a:xfrm>
            <a:off x="3495042" y="25146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2" name="Text Placeholder 12"/>
          <p:cNvSpPr>
            <a:spLocks noGrp="1"/>
          </p:cNvSpPr>
          <p:nvPr>
            <p:ph type="body" sz="quarter" idx="21" hasCustomPrompt="1"/>
          </p:nvPr>
        </p:nvSpPr>
        <p:spPr>
          <a:xfrm>
            <a:off x="3495042" y="29210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3" name="Text Placeholder 12"/>
          <p:cNvSpPr>
            <a:spLocks noGrp="1"/>
          </p:cNvSpPr>
          <p:nvPr>
            <p:ph type="body" sz="quarter" idx="22" hasCustomPrompt="1"/>
          </p:nvPr>
        </p:nvSpPr>
        <p:spPr>
          <a:xfrm>
            <a:off x="3495042" y="33274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sp>
        <p:nvSpPr>
          <p:cNvPr id="24" name="Text Placeholder 12"/>
          <p:cNvSpPr>
            <a:spLocks noGrp="1"/>
          </p:cNvSpPr>
          <p:nvPr>
            <p:ph type="body" sz="quarter" idx="23" hasCustomPrompt="1"/>
          </p:nvPr>
        </p:nvSpPr>
        <p:spPr>
          <a:xfrm>
            <a:off x="3495042" y="3733801"/>
            <a:ext cx="2296159" cy="406400"/>
          </a:xfrm>
          <a:prstGeom prst="rect">
            <a:avLst/>
          </a:prstGeom>
        </p:spPr>
        <p:txBody>
          <a:bodyPr>
            <a:normAutofit/>
          </a:bodyPr>
          <a:lstStyle>
            <a:lvl1pPr>
              <a:buNone/>
              <a:defRPr sz="1333">
                <a:solidFill>
                  <a:schemeClr val="bg2"/>
                </a:solidFill>
                <a:latin typeface="+mj-lt"/>
              </a:defRPr>
            </a:lvl1pPr>
          </a:lstStyle>
          <a:p>
            <a:pPr lvl="0"/>
            <a:r>
              <a:rPr lang="en-US" dirty="0"/>
              <a:t>Click to  add text</a:t>
            </a:r>
          </a:p>
        </p:txBody>
      </p:sp>
      <p:pic>
        <p:nvPicPr>
          <p:cNvPr id="25" name="Picture 2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45475" y="4444501"/>
            <a:ext cx="1715325" cy="2032499"/>
          </a:xfrm>
          <a:prstGeom prst="rect">
            <a:avLst/>
          </a:prstGeom>
        </p:spPr>
      </p:pic>
      <p:sp>
        <p:nvSpPr>
          <p:cNvPr id="26" name="Text Placeholder 10"/>
          <p:cNvSpPr>
            <a:spLocks noGrp="1"/>
          </p:cNvSpPr>
          <p:nvPr>
            <p:ph type="body" sz="quarter" idx="10" hasCustomPrompt="1"/>
          </p:nvPr>
        </p:nvSpPr>
        <p:spPr>
          <a:xfrm>
            <a:off x="101600" y="584200"/>
            <a:ext cx="5686400" cy="812800"/>
          </a:xfrm>
          <a:prstGeom prst="rect">
            <a:avLst/>
          </a:prstGeom>
        </p:spPr>
        <p:txBody>
          <a:bodyPr>
            <a:noAutofit/>
          </a:bodyPr>
          <a:lstStyle>
            <a:lvl1pPr marL="0" indent="0" algn="ctr">
              <a:buNone/>
              <a:defRPr sz="4000">
                <a:solidFill>
                  <a:schemeClr val="bg1"/>
                </a:solidFill>
              </a:defRPr>
            </a:lvl1pPr>
          </a:lstStyle>
          <a:p>
            <a:pPr lvl="0"/>
            <a:r>
              <a:rPr lang="en-US" dirty="0"/>
              <a:t>THANK YOU</a:t>
            </a:r>
          </a:p>
        </p:txBody>
      </p:sp>
      <p:sp>
        <p:nvSpPr>
          <p:cNvPr id="27" name="Text Placeholder 10"/>
          <p:cNvSpPr>
            <a:spLocks noGrp="1"/>
          </p:cNvSpPr>
          <p:nvPr>
            <p:ph type="body" sz="quarter" idx="24" hasCustomPrompt="1"/>
          </p:nvPr>
        </p:nvSpPr>
        <p:spPr>
          <a:xfrm>
            <a:off x="101600" y="1295400"/>
            <a:ext cx="5686400" cy="711200"/>
          </a:xfrm>
          <a:prstGeom prst="rect">
            <a:avLst/>
          </a:prstGeom>
        </p:spPr>
        <p:txBody>
          <a:bodyPr>
            <a:noAutofit/>
          </a:bodyPr>
          <a:lstStyle>
            <a:lvl1pPr marL="0" indent="0" algn="ctr">
              <a:buNone/>
              <a:defRPr sz="2667" baseline="0">
                <a:solidFill>
                  <a:schemeClr val="bg1"/>
                </a:solidFill>
              </a:defRPr>
            </a:lvl1pPr>
          </a:lstStyle>
          <a:p>
            <a:pPr lvl="0"/>
            <a:r>
              <a:rPr lang="en-US" dirty="0"/>
              <a:t>FOR YOUR TIME</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39205" y="0"/>
            <a:ext cx="7852796" cy="6858000"/>
          </a:xfrm>
          <a:prstGeom prst="rect">
            <a:avLst/>
          </a:prstGeom>
        </p:spPr>
      </p:pic>
      <p:pic>
        <p:nvPicPr>
          <p:cNvPr id="2" name="Picture 1" descr="trout5_powerpoint.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925533" y="0"/>
            <a:ext cx="10266467" cy="6858000"/>
          </a:xfrm>
          <a:prstGeom prst="rect">
            <a:avLst/>
          </a:prstGeom>
        </p:spPr>
      </p:pic>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419" y="0"/>
            <a:ext cx="6480384" cy="6858000"/>
          </a:xfrm>
          <a:prstGeom prst="rect">
            <a:avLst/>
          </a:prstGeom>
        </p:spPr>
      </p:pic>
      <p:pic>
        <p:nvPicPr>
          <p:cNvPr id="30" name="Picture 2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3201" y="2514602"/>
            <a:ext cx="365761" cy="365761"/>
          </a:xfrm>
          <a:prstGeom prst="rect">
            <a:avLst/>
          </a:prstGeom>
        </p:spPr>
      </p:pic>
      <p:pic>
        <p:nvPicPr>
          <p:cNvPr id="31" name="Picture 3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3201" y="2921002"/>
            <a:ext cx="365761" cy="365761"/>
          </a:xfrm>
          <a:prstGeom prst="rect">
            <a:avLst/>
          </a:prstGeom>
        </p:spPr>
      </p:pic>
      <p:pic>
        <p:nvPicPr>
          <p:cNvPr id="32" name="Picture 3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6401" y="3327402"/>
            <a:ext cx="365761" cy="365761"/>
          </a:xfrm>
          <a:prstGeom prst="rect">
            <a:avLst/>
          </a:prstGeom>
        </p:spPr>
      </p:pic>
      <p:pic>
        <p:nvPicPr>
          <p:cNvPr id="33" name="Picture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03201" y="3733802"/>
            <a:ext cx="365761" cy="365761"/>
          </a:xfrm>
          <a:prstGeom prst="rect">
            <a:avLst/>
          </a:prstGeom>
        </p:spPr>
      </p:pic>
      <p:pic>
        <p:nvPicPr>
          <p:cNvPr id="34" name="Picture 3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048004" y="2514601"/>
            <a:ext cx="365761" cy="365761"/>
          </a:xfrm>
          <a:prstGeom prst="rect">
            <a:avLst/>
          </a:prstGeom>
        </p:spPr>
      </p:pic>
      <p:pic>
        <p:nvPicPr>
          <p:cNvPr id="35" name="Picture 3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048004" y="2921002"/>
            <a:ext cx="365761" cy="365761"/>
          </a:xfrm>
          <a:prstGeom prst="rect">
            <a:avLst/>
          </a:prstGeom>
        </p:spPr>
      </p:pic>
      <p:pic>
        <p:nvPicPr>
          <p:cNvPr id="36" name="Picture 3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48002" y="3368041"/>
            <a:ext cx="365761" cy="365761"/>
          </a:xfrm>
          <a:prstGeom prst="rect">
            <a:avLst/>
          </a:prstGeom>
        </p:spPr>
      </p:pic>
      <p:pic>
        <p:nvPicPr>
          <p:cNvPr id="37" name="Picture 3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048001" y="3774441"/>
            <a:ext cx="365761" cy="365761"/>
          </a:xfrm>
          <a:prstGeom prst="rect">
            <a:avLst/>
          </a:prstGeom>
        </p:spPr>
      </p:pic>
      <p:pic>
        <p:nvPicPr>
          <p:cNvPr id="38" name="Picture 3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145475" y="4444501"/>
            <a:ext cx="1715325" cy="2032499"/>
          </a:xfrm>
          <a:prstGeom prst="rect">
            <a:avLst/>
          </a:prstGeom>
        </p:spPr>
      </p:pic>
    </p:spTree>
    <p:extLst>
      <p:ext uri="{BB962C8B-B14F-4D97-AF65-F5344CB8AC3E}">
        <p14:creationId xmlns:p14="http://schemas.microsoft.com/office/powerpoint/2010/main" val="128970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am Slide Blue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02290"/>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dirty="0"/>
              <a:t>www.tu.org</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4" name="Rectangle 3"/>
          <p:cNvSpPr/>
          <p:nvPr userDrawn="1"/>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3393441"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11"/>
          <p:cNvSpPr>
            <a:spLocks noGrp="1" noChangeAspect="1"/>
          </p:cNvSpPr>
          <p:nvPr>
            <p:ph type="pic" sz="quarter" idx="13"/>
          </p:nvPr>
        </p:nvSpPr>
        <p:spPr>
          <a:xfrm>
            <a:off x="508001" y="2413000"/>
            <a:ext cx="2885017" cy="2540000"/>
          </a:xfrm>
          <a:prstGeom prst="rect">
            <a:avLst/>
          </a:prstGeom>
        </p:spPr>
        <p:txBody>
          <a:bodyPr>
            <a:normAutofit/>
          </a:bodyPr>
          <a:lstStyle>
            <a:lvl1pPr marL="0" indent="0">
              <a:buNone/>
              <a:defRPr sz="1867" baseline="0"/>
            </a:lvl1pPr>
          </a:lstStyle>
          <a:p>
            <a:r>
              <a:rPr lang="en-US" dirty="0"/>
              <a:t>Click icon to add picture</a:t>
            </a:r>
          </a:p>
        </p:txBody>
      </p:sp>
      <p:sp>
        <p:nvSpPr>
          <p:cNvPr id="14" name="Text Placeholder 13"/>
          <p:cNvSpPr>
            <a:spLocks noGrp="1"/>
          </p:cNvSpPr>
          <p:nvPr>
            <p:ph type="body" sz="quarter" idx="14" hasCustomPrompt="1"/>
          </p:nvPr>
        </p:nvSpPr>
        <p:spPr>
          <a:xfrm>
            <a:off x="3657600" y="2514600"/>
            <a:ext cx="3556000" cy="406400"/>
          </a:xfrm>
          <a:prstGeom prst="rect">
            <a:avLst/>
          </a:prstGeom>
        </p:spPr>
        <p:txBody>
          <a:bodyPr>
            <a:noAutofit/>
          </a:bodyPr>
          <a:lstStyle>
            <a:lvl1pPr marL="0" indent="0">
              <a:buNone/>
              <a:defRPr sz="1867"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3657600" y="3022600"/>
            <a:ext cx="3556000" cy="1727200"/>
          </a:xfrm>
          <a:prstGeom prst="rect">
            <a:avLst/>
          </a:prstGeom>
        </p:spPr>
        <p:txBody>
          <a:bodyPr>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7717537" y="2514600"/>
            <a:ext cx="4059937" cy="2235200"/>
          </a:xfrm>
          <a:prstGeom prst="rect">
            <a:avLst/>
          </a:prstGeom>
        </p:spPr>
        <p:txBody>
          <a:bodyPr>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2057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220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a:normAutofit/>
          </a:bodyPr>
          <a:lstStyle>
            <a:lvl1pPr algn="l">
              <a:defRPr sz="3333">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477000"/>
            <a:ext cx="3860800" cy="365125"/>
          </a:xfrm>
          <a:prstGeom prst="rect">
            <a:avLst/>
          </a:prstGeom>
        </p:spPr>
        <p:txBody>
          <a:bodyPr/>
          <a:lstStyle>
            <a:lvl1pPr algn="l">
              <a:defRPr sz="1600" b="0">
                <a:solidFill>
                  <a:schemeClr val="bg1"/>
                </a:solidFill>
              </a:defRPr>
            </a:lvl1pPr>
          </a:lstStyle>
          <a:p>
            <a:r>
              <a:rPr lang="en-US" dirty="0"/>
              <a:t>www.tu.org</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717" y="954024"/>
            <a:ext cx="11464567" cy="138176"/>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9600" y="-25400"/>
            <a:ext cx="1007875" cy="1020067"/>
          </a:xfrm>
          <a:prstGeom prst="rect">
            <a:avLst/>
          </a:prstGeom>
        </p:spPr>
      </p:pic>
      <p:sp>
        <p:nvSpPr>
          <p:cNvPr id="4" name="Rectangle 3"/>
          <p:cNvSpPr/>
          <p:nvPr userDrawn="1"/>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3393441"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11"/>
          <p:cNvSpPr>
            <a:spLocks noGrp="1" noChangeAspect="1"/>
          </p:cNvSpPr>
          <p:nvPr>
            <p:ph type="pic" sz="quarter" idx="13"/>
          </p:nvPr>
        </p:nvSpPr>
        <p:spPr>
          <a:xfrm>
            <a:off x="508001" y="2413000"/>
            <a:ext cx="2885017" cy="2540000"/>
          </a:xfrm>
          <a:prstGeom prst="rect">
            <a:avLst/>
          </a:prstGeom>
        </p:spPr>
        <p:txBody>
          <a:bodyPr>
            <a:normAutofit/>
          </a:bodyPr>
          <a:lstStyle>
            <a:lvl1pPr marL="0" indent="0">
              <a:buNone/>
              <a:defRPr sz="1867" baseline="0"/>
            </a:lvl1pPr>
          </a:lstStyle>
          <a:p>
            <a:r>
              <a:rPr lang="en-US" dirty="0"/>
              <a:t>Click icon to add picture</a:t>
            </a:r>
          </a:p>
        </p:txBody>
      </p:sp>
      <p:sp>
        <p:nvSpPr>
          <p:cNvPr id="14" name="Text Placeholder 13"/>
          <p:cNvSpPr>
            <a:spLocks noGrp="1"/>
          </p:cNvSpPr>
          <p:nvPr>
            <p:ph type="body" sz="quarter" idx="14" hasCustomPrompt="1"/>
          </p:nvPr>
        </p:nvSpPr>
        <p:spPr>
          <a:xfrm>
            <a:off x="3657600" y="2514600"/>
            <a:ext cx="3556000" cy="406400"/>
          </a:xfrm>
          <a:prstGeom prst="rect">
            <a:avLst/>
          </a:prstGeom>
        </p:spPr>
        <p:txBody>
          <a:bodyPr>
            <a:noAutofit/>
          </a:bodyPr>
          <a:lstStyle>
            <a:lvl1pPr marL="0" indent="0">
              <a:buNone/>
              <a:defRPr sz="1867"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3657600" y="3022600"/>
            <a:ext cx="3556000" cy="1727200"/>
          </a:xfrm>
          <a:prstGeom prst="rect">
            <a:avLst/>
          </a:prstGeom>
        </p:spPr>
        <p:txBody>
          <a:bodyPr>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7717537" y="2514600"/>
            <a:ext cx="4059937" cy="2235200"/>
          </a:xfrm>
          <a:prstGeom prst="rect">
            <a:avLst/>
          </a:prstGeom>
        </p:spPr>
        <p:txBody>
          <a:bodyPr>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11176000" y="6518275"/>
            <a:ext cx="914400" cy="339725"/>
          </a:xfrm>
          <a:prstGeom prst="rect">
            <a:avLst/>
          </a:prstGeom>
        </p:spPr>
        <p:txBody>
          <a:bodyPr/>
          <a:lstStyle>
            <a:lvl1pPr algn="r">
              <a:defRPr sz="1467">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12491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815415"/>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1.jpe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C1A0B-1435-494F-B519-D7A152E3B760}"/>
              </a:ext>
            </a:extLst>
          </p:cNvPr>
          <p:cNvSpPr>
            <a:spLocks noGrp="1"/>
          </p:cNvSpPr>
          <p:nvPr>
            <p:ph type="body" sz="quarter" idx="10"/>
          </p:nvPr>
        </p:nvSpPr>
        <p:spPr/>
        <p:txBody>
          <a:bodyPr>
            <a:normAutofit fontScale="70000" lnSpcReduction="20000"/>
          </a:bodyPr>
          <a:lstStyle/>
          <a:p>
            <a:r>
              <a:rPr lang="en-US" dirty="0"/>
              <a:t>CTU Headwaters Program</a:t>
            </a:r>
          </a:p>
        </p:txBody>
      </p:sp>
      <p:sp>
        <p:nvSpPr>
          <p:cNvPr id="3" name="Text Placeholder 2">
            <a:extLst>
              <a:ext uri="{FF2B5EF4-FFF2-40B4-BE49-F238E27FC236}">
                <a16:creationId xmlns:a16="http://schemas.microsoft.com/office/drawing/2014/main" id="{20F4BC18-2E5F-4674-A4A0-EC0A9F0BA6FF}"/>
              </a:ext>
            </a:extLst>
          </p:cNvPr>
          <p:cNvSpPr>
            <a:spLocks noGrp="1"/>
          </p:cNvSpPr>
          <p:nvPr>
            <p:ph type="body" sz="quarter" idx="11"/>
          </p:nvPr>
        </p:nvSpPr>
        <p:spPr/>
        <p:txBody>
          <a:bodyPr/>
          <a:lstStyle/>
          <a:p>
            <a:r>
              <a:rPr lang="en-US" dirty="0"/>
              <a:t>August 2019</a:t>
            </a:r>
          </a:p>
          <a:p>
            <a:r>
              <a:rPr lang="en-US" dirty="0"/>
              <a:t>Trout in the Classroom </a:t>
            </a:r>
          </a:p>
          <a:p>
            <a:r>
              <a:rPr lang="en-US" dirty="0"/>
              <a:t>Workshop</a:t>
            </a:r>
          </a:p>
        </p:txBody>
      </p:sp>
    </p:spTree>
    <p:extLst>
      <p:ext uri="{BB962C8B-B14F-4D97-AF65-F5344CB8AC3E}">
        <p14:creationId xmlns:p14="http://schemas.microsoft.com/office/powerpoint/2010/main" val="104165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06222B-DFBE-481B-99BF-21BA9BBE93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999" y="-1"/>
            <a:ext cx="9178993" cy="6884245"/>
          </a:xfrm>
          <a:prstGeom prst="rect">
            <a:avLst/>
          </a:prstGeom>
        </p:spPr>
      </p:pic>
      <p:sp>
        <p:nvSpPr>
          <p:cNvPr id="2" name="Title 1">
            <a:extLst>
              <a:ext uri="{FF2B5EF4-FFF2-40B4-BE49-F238E27FC236}">
                <a16:creationId xmlns:a16="http://schemas.microsoft.com/office/drawing/2014/main" id="{D1060C08-D1FB-40D0-81AA-6B4148BC5EC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4915645-E116-4176-95ED-0E7E2F71BCC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3643952" cy="6884245"/>
          </a:xfrm>
        </p:spPr>
      </p:pic>
      <p:sp>
        <p:nvSpPr>
          <p:cNvPr id="5" name="Slide Number Placeholder 4">
            <a:extLst>
              <a:ext uri="{FF2B5EF4-FFF2-40B4-BE49-F238E27FC236}">
                <a16:creationId xmlns:a16="http://schemas.microsoft.com/office/drawing/2014/main" id="{C9AF609B-E017-4E47-96DA-23E89FEE799D}"/>
              </a:ext>
            </a:extLst>
          </p:cNvPr>
          <p:cNvSpPr>
            <a:spLocks noGrp="1"/>
          </p:cNvSpPr>
          <p:nvPr>
            <p:ph type="sldNum" sz="quarter" idx="12"/>
          </p:nvPr>
        </p:nvSpPr>
        <p:spPr/>
        <p:txBody>
          <a:bodyPr/>
          <a:lstStyle/>
          <a:p>
            <a:fld id="{97CF7042-B465-4730-800E-86D0EFD08949}" type="slidenum">
              <a:rPr lang="en-US" smtClean="0"/>
              <a:pPr/>
              <a:t>10</a:t>
            </a:fld>
            <a:endParaRPr lang="en-US" dirty="0"/>
          </a:p>
        </p:txBody>
      </p:sp>
      <p:sp>
        <p:nvSpPr>
          <p:cNvPr id="10" name="Title 1">
            <a:extLst>
              <a:ext uri="{FF2B5EF4-FFF2-40B4-BE49-F238E27FC236}">
                <a16:creationId xmlns:a16="http://schemas.microsoft.com/office/drawing/2014/main" id="{D0CFE26D-2A21-466A-BB4A-656D74E24A78}"/>
              </a:ext>
            </a:extLst>
          </p:cNvPr>
          <p:cNvSpPr txBox="1">
            <a:spLocks/>
          </p:cNvSpPr>
          <p:nvPr/>
        </p:nvSpPr>
        <p:spPr>
          <a:xfrm>
            <a:off x="200915" y="5840002"/>
            <a:ext cx="11991083" cy="609600"/>
          </a:xfrm>
          <a:prstGeom prst="rect">
            <a:avLst/>
          </a:prstGeom>
        </p:spPr>
        <p:txBody>
          <a:bodyPr>
            <a:noAutofit/>
          </a:bodyPr>
          <a:lstStyle>
            <a:lvl1pPr algn="l" defTabSz="1219170" rtl="0" eaLnBrk="1" latinLnBrk="0" hangingPunct="1">
              <a:spcBef>
                <a:spcPct val="0"/>
              </a:spcBef>
              <a:buNone/>
              <a:defRPr sz="3333" kern="1200">
                <a:solidFill>
                  <a:schemeClr val="tx1"/>
                </a:solidFill>
                <a:latin typeface="+mj-lt"/>
                <a:ea typeface="+mj-ea"/>
                <a:cs typeface="+mj-cs"/>
              </a:defRPr>
            </a:lvl1pPr>
          </a:lstStyle>
          <a:p>
            <a:pPr algn="ctr"/>
            <a:r>
              <a:rPr lang="en-US" sz="4800" dirty="0">
                <a:solidFill>
                  <a:schemeClr val="bg2"/>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118267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06401" y="177800"/>
            <a:ext cx="10159999" cy="609600"/>
          </a:xfrm>
          <a:prstGeom prst="rect">
            <a:avLst/>
          </a:prstGeom>
          <a:noFill/>
          <a:ln>
            <a:noFill/>
          </a:ln>
        </p:spPr>
        <p:txBody>
          <a:bodyPr wrap="square" lIns="121900" tIns="60933" rIns="121900" bIns="60933" anchor="t" anchorCtr="0">
            <a:noAutofit/>
          </a:bodyPr>
          <a:lstStyle/>
          <a:p>
            <a:pPr>
              <a:spcBef>
                <a:spcPts val="0"/>
              </a:spcBef>
              <a:buClr>
                <a:schemeClr val="dk1"/>
              </a:buClr>
              <a:buSzPct val="25000"/>
            </a:pPr>
            <a:r>
              <a:rPr lang="en-US" sz="3733" b="1" dirty="0">
                <a:solidFill>
                  <a:schemeClr val="dk1"/>
                </a:solidFill>
                <a:latin typeface="Georgia" panose="02040502050405020303" pitchFamily="18" charset="0"/>
                <a:ea typeface="Cabin"/>
                <a:cs typeface="Cabin"/>
                <a:sym typeface="Cabin"/>
              </a:rPr>
              <a:t>What is STREAM education?</a:t>
            </a:r>
          </a:p>
        </p:txBody>
      </p:sp>
      <p:sp>
        <p:nvSpPr>
          <p:cNvPr id="403" name="Shape 403"/>
          <p:cNvSpPr txBox="1">
            <a:spLocks noGrp="1"/>
          </p:cNvSpPr>
          <p:nvPr>
            <p:ph type="body" idx="4294967295"/>
          </p:nvPr>
        </p:nvSpPr>
        <p:spPr>
          <a:xfrm>
            <a:off x="304800" y="1193800"/>
            <a:ext cx="6299200" cy="4516000"/>
          </a:xfrm>
          <a:prstGeom prst="rect">
            <a:avLst/>
          </a:prstGeom>
          <a:noFill/>
          <a:ln>
            <a:noFill/>
          </a:ln>
        </p:spPr>
        <p:txBody>
          <a:bodyPr wrap="square" lIns="121900" tIns="60933" rIns="121900" bIns="60933" anchor="t" anchorCtr="0">
            <a:noAutofit/>
          </a:bodyPr>
          <a:lstStyle/>
          <a:p>
            <a:pPr marL="0" indent="0">
              <a:lnSpc>
                <a:spcPct val="80000"/>
              </a:lnSpc>
              <a:spcBef>
                <a:spcPts val="0"/>
              </a:spcBef>
              <a:buClr>
                <a:srgbClr val="535353"/>
              </a:buClr>
              <a:buSzPct val="25000"/>
              <a:buNone/>
            </a:pPr>
            <a:r>
              <a:rPr lang="en-US" sz="2960" dirty="0">
                <a:solidFill>
                  <a:srgbClr val="535353"/>
                </a:solidFill>
                <a:latin typeface="Georgia" panose="02040502050405020303" pitchFamily="18" charset="0"/>
                <a:ea typeface="Cabin"/>
                <a:cs typeface="Cabin"/>
                <a:sym typeface="Cabin"/>
              </a:rPr>
              <a:t>STEM Education in the Watershed</a:t>
            </a:r>
          </a:p>
          <a:p>
            <a:pPr marL="0" indent="0">
              <a:lnSpc>
                <a:spcPct val="80000"/>
              </a:lnSpc>
              <a:spcBef>
                <a:spcPts val="592"/>
              </a:spcBef>
              <a:buClr>
                <a:srgbClr val="535353"/>
              </a:buClr>
              <a:buSzPct val="25000"/>
              <a:buNone/>
            </a:pPr>
            <a:endParaRPr sz="1333" dirty="0">
              <a:solidFill>
                <a:srgbClr val="535353"/>
              </a:solidFill>
              <a:latin typeface="Georgia" panose="02040502050405020303" pitchFamily="18" charset="0"/>
              <a:ea typeface="Cabin"/>
              <a:cs typeface="Cabin"/>
              <a:sym typeface="Cabin"/>
            </a:endParaRPr>
          </a:p>
          <a:p>
            <a:pPr marL="380990" indent="-380990">
              <a:lnSpc>
                <a:spcPct val="80000"/>
              </a:lnSpc>
              <a:spcBef>
                <a:spcPts val="592"/>
              </a:spcBef>
              <a:buClr>
                <a:srgbClr val="535353"/>
              </a:buClr>
              <a:buSzPct val="100909"/>
              <a:buFont typeface="Arial"/>
              <a:buChar char="•"/>
            </a:pPr>
            <a:r>
              <a:rPr lang="en-US" sz="2960" b="1" u="sng" dirty="0">
                <a:solidFill>
                  <a:srgbClr val="535353"/>
                </a:solidFill>
                <a:latin typeface="Georgia" panose="02040502050405020303" pitchFamily="18" charset="0"/>
                <a:ea typeface="Cabin"/>
                <a:cs typeface="Cabin"/>
                <a:sym typeface="Cabin"/>
              </a:rPr>
              <a:t>S</a:t>
            </a:r>
            <a:r>
              <a:rPr lang="en-US" sz="2960" dirty="0">
                <a:solidFill>
                  <a:srgbClr val="535353"/>
                </a:solidFill>
                <a:latin typeface="Georgia" panose="02040502050405020303" pitchFamily="18" charset="0"/>
                <a:ea typeface="Cabin"/>
                <a:cs typeface="Cabin"/>
                <a:sym typeface="Cabin"/>
              </a:rPr>
              <a:t>cience</a:t>
            </a:r>
          </a:p>
          <a:p>
            <a:pPr marL="380990" indent="-380990">
              <a:lnSpc>
                <a:spcPct val="80000"/>
              </a:lnSpc>
              <a:spcBef>
                <a:spcPts val="592"/>
              </a:spcBef>
              <a:buClr>
                <a:srgbClr val="535353"/>
              </a:buClr>
              <a:buSzPct val="100909"/>
              <a:buFont typeface="Arial"/>
              <a:buChar char="•"/>
            </a:pPr>
            <a:r>
              <a:rPr lang="en-US" sz="2960" b="1" u="sng" dirty="0">
                <a:solidFill>
                  <a:srgbClr val="535353"/>
                </a:solidFill>
                <a:latin typeface="Georgia" panose="02040502050405020303" pitchFamily="18" charset="0"/>
                <a:ea typeface="Cabin"/>
                <a:cs typeface="Cabin"/>
                <a:sym typeface="Cabin"/>
              </a:rPr>
              <a:t>T</a:t>
            </a:r>
            <a:r>
              <a:rPr lang="en-US" sz="2960" dirty="0">
                <a:solidFill>
                  <a:srgbClr val="535353"/>
                </a:solidFill>
                <a:latin typeface="Georgia" panose="02040502050405020303" pitchFamily="18" charset="0"/>
                <a:ea typeface="Cabin"/>
                <a:cs typeface="Cabin"/>
                <a:sym typeface="Cabin"/>
              </a:rPr>
              <a:t>echnology</a:t>
            </a:r>
          </a:p>
          <a:p>
            <a:pPr marL="380990" indent="-380990">
              <a:lnSpc>
                <a:spcPct val="80000"/>
              </a:lnSpc>
              <a:spcBef>
                <a:spcPts val="592"/>
              </a:spcBef>
              <a:buClr>
                <a:srgbClr val="535353"/>
              </a:buClr>
              <a:buSzPct val="100909"/>
              <a:buFont typeface="Arial"/>
              <a:buChar char="•"/>
            </a:pPr>
            <a:r>
              <a:rPr lang="en-US" sz="2960" b="1" u="sng" dirty="0">
                <a:solidFill>
                  <a:srgbClr val="535353"/>
                </a:solidFill>
                <a:latin typeface="Georgia" panose="02040502050405020303" pitchFamily="18" charset="0"/>
                <a:ea typeface="Cabin"/>
                <a:cs typeface="Cabin"/>
                <a:sym typeface="Cabin"/>
              </a:rPr>
              <a:t>E</a:t>
            </a:r>
            <a:r>
              <a:rPr lang="en-US" sz="2960" dirty="0">
                <a:solidFill>
                  <a:srgbClr val="535353"/>
                </a:solidFill>
                <a:latin typeface="Georgia" panose="02040502050405020303" pitchFamily="18" charset="0"/>
                <a:ea typeface="Cabin"/>
                <a:cs typeface="Cabin"/>
                <a:sym typeface="Cabin"/>
              </a:rPr>
              <a:t>ngineering</a:t>
            </a:r>
          </a:p>
          <a:p>
            <a:pPr marL="380990" indent="-380990">
              <a:lnSpc>
                <a:spcPct val="80000"/>
              </a:lnSpc>
              <a:spcBef>
                <a:spcPts val="592"/>
              </a:spcBef>
              <a:buClr>
                <a:srgbClr val="535353"/>
              </a:buClr>
              <a:buSzPct val="100909"/>
              <a:buFont typeface="Arial"/>
              <a:buChar char="•"/>
            </a:pPr>
            <a:r>
              <a:rPr lang="en-US" sz="2960" b="1" u="sng" dirty="0">
                <a:solidFill>
                  <a:srgbClr val="535353"/>
                </a:solidFill>
                <a:latin typeface="Georgia" panose="02040502050405020303" pitchFamily="18" charset="0"/>
                <a:ea typeface="Cabin"/>
                <a:cs typeface="Cabin"/>
                <a:sym typeface="Cabin"/>
              </a:rPr>
              <a:t>M</a:t>
            </a:r>
            <a:r>
              <a:rPr lang="en-US" sz="2960" dirty="0">
                <a:solidFill>
                  <a:srgbClr val="535353"/>
                </a:solidFill>
                <a:latin typeface="Georgia" panose="02040502050405020303" pitchFamily="18" charset="0"/>
                <a:ea typeface="Cabin"/>
                <a:cs typeface="Cabin"/>
                <a:sym typeface="Cabin"/>
              </a:rPr>
              <a:t>ath</a:t>
            </a:r>
          </a:p>
          <a:p>
            <a:pPr marL="0" indent="0">
              <a:lnSpc>
                <a:spcPct val="80000"/>
              </a:lnSpc>
              <a:spcBef>
                <a:spcPts val="592"/>
              </a:spcBef>
              <a:buClr>
                <a:srgbClr val="535353"/>
              </a:buClr>
              <a:buSzPct val="25000"/>
              <a:buNone/>
            </a:pPr>
            <a:endParaRPr sz="2960" dirty="0">
              <a:solidFill>
                <a:srgbClr val="535353"/>
              </a:solidFill>
              <a:latin typeface="Georgia" panose="02040502050405020303" pitchFamily="18" charset="0"/>
              <a:ea typeface="Cabin"/>
              <a:cs typeface="Cabin"/>
              <a:sym typeface="Cabin"/>
            </a:endParaRPr>
          </a:p>
          <a:p>
            <a:pPr marL="0" indent="0">
              <a:lnSpc>
                <a:spcPct val="80000"/>
              </a:lnSpc>
              <a:spcBef>
                <a:spcPts val="592"/>
              </a:spcBef>
              <a:buClr>
                <a:srgbClr val="535353"/>
              </a:buClr>
              <a:buSzPct val="25000"/>
              <a:buNone/>
            </a:pPr>
            <a:r>
              <a:rPr lang="en-US" sz="2960" dirty="0">
                <a:solidFill>
                  <a:srgbClr val="535353"/>
                </a:solidFill>
                <a:latin typeface="Georgia" panose="02040502050405020303" pitchFamily="18" charset="0"/>
                <a:ea typeface="Cabin"/>
                <a:cs typeface="Cabin"/>
                <a:sym typeface="Cabin"/>
              </a:rPr>
              <a:t>But TU’s approach also includes two other important components…</a:t>
            </a:r>
          </a:p>
          <a:p>
            <a:pPr marL="0" indent="0">
              <a:lnSpc>
                <a:spcPct val="80000"/>
              </a:lnSpc>
              <a:spcBef>
                <a:spcPts val="444"/>
              </a:spcBef>
              <a:buClr>
                <a:srgbClr val="535353"/>
              </a:buClr>
              <a:buSzPct val="25000"/>
              <a:buNone/>
            </a:pPr>
            <a:endParaRPr sz="2220" dirty="0">
              <a:solidFill>
                <a:srgbClr val="535353"/>
              </a:solidFill>
              <a:latin typeface="Georgia" panose="02040502050405020303" pitchFamily="18" charset="0"/>
              <a:ea typeface="Cabin"/>
              <a:cs typeface="Cabin"/>
              <a:sym typeface="Cabin"/>
            </a:endParaRPr>
          </a:p>
        </p:txBody>
      </p:sp>
      <p:sp>
        <p:nvSpPr>
          <p:cNvPr id="404" name="Shape 404"/>
          <p:cNvSpPr txBox="1">
            <a:spLocks noGrp="1"/>
          </p:cNvSpPr>
          <p:nvPr>
            <p:ph type="sldNum" idx="12"/>
          </p:nvPr>
        </p:nvSpPr>
        <p:spPr>
          <a:xfrm>
            <a:off x="11176001" y="6518274"/>
            <a:ext cx="914399" cy="339725"/>
          </a:xfrm>
          <a:prstGeom prst="rect">
            <a:avLst/>
          </a:prstGeom>
          <a:noFill/>
          <a:ln>
            <a:noFill/>
          </a:ln>
        </p:spPr>
        <p:txBody>
          <a:bodyPr wrap="square" lIns="121900" tIns="60933" rIns="121900" bIns="60933" anchor="t" anchorCtr="0">
            <a:noAutofit/>
          </a:bodyPr>
          <a:lstStyle/>
          <a:p>
            <a:pPr>
              <a:buSzPct val="25000"/>
            </a:pPr>
            <a:fld id="{00000000-1234-1234-1234-123412341234}" type="slidenum">
              <a:rPr lang="en-US">
                <a:solidFill>
                  <a:schemeClr val="lt1"/>
                </a:solidFill>
                <a:latin typeface="Georgia" panose="02040502050405020303" pitchFamily="18" charset="0"/>
                <a:ea typeface="Cabin"/>
                <a:cs typeface="Cabin"/>
                <a:sym typeface="Cabin"/>
              </a:rPr>
              <a:pPr>
                <a:buSzPct val="25000"/>
              </a:pPr>
              <a:t>2</a:t>
            </a:fld>
            <a:endParaRPr lang="en-US">
              <a:solidFill>
                <a:schemeClr val="lt1"/>
              </a:solidFill>
              <a:latin typeface="Georgia" panose="02040502050405020303" pitchFamily="18" charset="0"/>
              <a:ea typeface="Cabin"/>
              <a:cs typeface="Cabin"/>
              <a:sym typeface="Cabin"/>
            </a:endParaRPr>
          </a:p>
        </p:txBody>
      </p:sp>
      <p:sp>
        <p:nvSpPr>
          <p:cNvPr id="7" name="Shape 414"/>
          <p:cNvSpPr/>
          <p:nvPr/>
        </p:nvSpPr>
        <p:spPr>
          <a:xfrm>
            <a:off x="406400" y="5054600"/>
            <a:ext cx="11277600" cy="1107995"/>
          </a:xfrm>
          <a:prstGeom prst="rect">
            <a:avLst/>
          </a:prstGeom>
          <a:noFill/>
          <a:ln>
            <a:noFill/>
          </a:ln>
        </p:spPr>
        <p:txBody>
          <a:bodyPr wrap="square" lIns="121900" tIns="60933" rIns="121900" bIns="60933" anchor="t" anchorCtr="0">
            <a:noAutofit/>
          </a:bodyPr>
          <a:lstStyle/>
          <a:p>
            <a:pPr>
              <a:buSzPct val="25000"/>
            </a:pPr>
            <a:r>
              <a:rPr lang="en-US" sz="2960" b="1" dirty="0">
                <a:solidFill>
                  <a:srgbClr val="535353"/>
                </a:solidFill>
                <a:latin typeface="Georgia" panose="02040502050405020303" pitchFamily="18" charset="0"/>
                <a:ea typeface="Cabin"/>
                <a:cs typeface="Cabin"/>
                <a:sym typeface="Cabin"/>
              </a:rPr>
              <a:t>+ </a:t>
            </a:r>
            <a:r>
              <a:rPr lang="en-US" sz="2960" b="1" u="sng" dirty="0">
                <a:solidFill>
                  <a:srgbClr val="535353"/>
                </a:solidFill>
                <a:latin typeface="Georgia" panose="02040502050405020303" pitchFamily="18" charset="0"/>
                <a:ea typeface="Cabin"/>
                <a:cs typeface="Cabin"/>
                <a:sym typeface="Cabin"/>
              </a:rPr>
              <a:t>R</a:t>
            </a:r>
            <a:r>
              <a:rPr lang="en-US" sz="2960" dirty="0">
                <a:solidFill>
                  <a:srgbClr val="535353"/>
                </a:solidFill>
                <a:latin typeface="Georgia" panose="02040502050405020303" pitchFamily="18" charset="0"/>
                <a:ea typeface="Cabin"/>
                <a:cs typeface="Cabin"/>
                <a:sym typeface="Cabin"/>
              </a:rPr>
              <a:t>ecreation and </a:t>
            </a:r>
            <a:r>
              <a:rPr lang="en-US" sz="2960" b="1" dirty="0">
                <a:solidFill>
                  <a:srgbClr val="535353"/>
                </a:solidFill>
                <a:latin typeface="Georgia" panose="02040502050405020303" pitchFamily="18" charset="0"/>
                <a:ea typeface="Cabin"/>
                <a:cs typeface="Cabin"/>
                <a:sym typeface="Cabin"/>
              </a:rPr>
              <a:t>+</a:t>
            </a:r>
            <a:r>
              <a:rPr lang="en-US" sz="2960" dirty="0">
                <a:solidFill>
                  <a:srgbClr val="535353"/>
                </a:solidFill>
                <a:latin typeface="Georgia" panose="02040502050405020303" pitchFamily="18" charset="0"/>
                <a:ea typeface="Cabin"/>
                <a:cs typeface="Cabin"/>
                <a:sym typeface="Cabin"/>
              </a:rPr>
              <a:t> </a:t>
            </a:r>
            <a:r>
              <a:rPr lang="en-US" sz="2960" b="1" u="sng" dirty="0">
                <a:solidFill>
                  <a:srgbClr val="535353"/>
                </a:solidFill>
                <a:latin typeface="Georgia" panose="02040502050405020303" pitchFamily="18" charset="0"/>
                <a:ea typeface="Cabin"/>
                <a:cs typeface="Cabin"/>
                <a:sym typeface="Cabin"/>
              </a:rPr>
              <a:t>A</a:t>
            </a:r>
            <a:r>
              <a:rPr lang="en-US" sz="2960" dirty="0">
                <a:solidFill>
                  <a:srgbClr val="535353"/>
                </a:solidFill>
                <a:latin typeface="Georgia" panose="02040502050405020303" pitchFamily="18" charset="0"/>
                <a:ea typeface="Cabin"/>
                <a:cs typeface="Cabin"/>
                <a:sym typeface="Cabin"/>
              </a:rPr>
              <a:t>rt =  </a:t>
            </a:r>
            <a:r>
              <a:rPr lang="en-US" sz="2960" b="1" dirty="0">
                <a:solidFill>
                  <a:srgbClr val="535353"/>
                </a:solidFill>
                <a:latin typeface="Georgia" panose="02040502050405020303" pitchFamily="18" charset="0"/>
                <a:ea typeface="Cabin"/>
                <a:cs typeface="Cabin"/>
                <a:sym typeface="Cabin"/>
              </a:rPr>
              <a:t> </a:t>
            </a:r>
          </a:p>
          <a:p>
            <a:pPr>
              <a:buSzPct val="25000"/>
            </a:pPr>
            <a:r>
              <a:rPr lang="en-US" sz="2960" b="1" dirty="0">
                <a:solidFill>
                  <a:srgbClr val="535353"/>
                </a:solidFill>
                <a:latin typeface="Georgia" panose="02040502050405020303" pitchFamily="18" charset="0"/>
                <a:ea typeface="Cabin"/>
                <a:cs typeface="Cabin"/>
                <a:sym typeface="Cabin"/>
              </a:rPr>
              <a:t>                                     “STREAM” </a:t>
            </a:r>
            <a:r>
              <a:rPr lang="en-US" sz="2960" dirty="0">
                <a:solidFill>
                  <a:srgbClr val="535353"/>
                </a:solidFill>
                <a:latin typeface="Georgia" panose="02040502050405020303" pitchFamily="18" charset="0"/>
                <a:ea typeface="Cabin"/>
                <a:cs typeface="Cabin"/>
                <a:sym typeface="Cabin"/>
              </a:rPr>
              <a:t>Education</a:t>
            </a:r>
          </a:p>
        </p:txBody>
      </p:sp>
      <p:pic>
        <p:nvPicPr>
          <p:cNvPr id="8" name="Shape 415"/>
          <p:cNvPicPr preferRelativeResize="0"/>
          <p:nvPr/>
        </p:nvPicPr>
        <p:blipFill rotWithShape="1">
          <a:blip r:embed="rId3">
            <a:alphaModFix/>
          </a:blip>
          <a:srcRect/>
          <a:stretch/>
        </p:blipFill>
        <p:spPr>
          <a:xfrm rot="838084">
            <a:off x="8717789" y="1058017"/>
            <a:ext cx="3396095" cy="2547072"/>
          </a:xfrm>
          <a:prstGeom prst="rect">
            <a:avLst/>
          </a:prstGeom>
          <a:solidFill>
            <a:srgbClr val="ECECEC"/>
          </a:solidFill>
          <a:ln w="190500" cap="sq" cmpd="sng">
            <a:solidFill>
              <a:srgbClr val="FFFFFF"/>
            </a:solidFill>
            <a:prstDash val="solid"/>
            <a:miter lim="800000"/>
            <a:headEnd type="none" w="med" len="med"/>
            <a:tailEnd type="none" w="med" len="med"/>
          </a:ln>
          <a:effectLst>
            <a:outerShdw blurRad="65000" dist="50800" dir="12900000" kx="195000" ky="195000" algn="tl" rotWithShape="0">
              <a:srgbClr val="000000">
                <a:alpha val="29803"/>
              </a:srgbClr>
            </a:outerShdw>
          </a:effectLst>
        </p:spPr>
      </p:pic>
      <p:pic>
        <p:nvPicPr>
          <p:cNvPr id="9" name="Shape 416"/>
          <p:cNvPicPr preferRelativeResize="0"/>
          <p:nvPr/>
        </p:nvPicPr>
        <p:blipFill rotWithShape="1">
          <a:blip r:embed="rId4">
            <a:alphaModFix/>
          </a:blip>
          <a:srcRect/>
          <a:stretch/>
        </p:blipFill>
        <p:spPr>
          <a:xfrm>
            <a:off x="6686568" y="1414992"/>
            <a:ext cx="2457432" cy="3131608"/>
          </a:xfrm>
          <a:prstGeom prst="rect">
            <a:avLst/>
          </a:prstGeom>
          <a:solidFill>
            <a:srgbClr val="ECECEC"/>
          </a:solidFill>
          <a:ln w="190500" cap="sq" cmpd="sng">
            <a:solidFill>
              <a:srgbClr val="FFFFFF"/>
            </a:solidFill>
            <a:prstDash val="solid"/>
            <a:miter lim="800000"/>
            <a:headEnd type="none" w="med" len="med"/>
            <a:tailEnd type="none" w="med" len="med"/>
          </a:ln>
          <a:effectLst>
            <a:outerShdw blurRad="65000" dist="50800" dir="12900000" kx="195000" ky="195000" algn="tl" rotWithShape="0">
              <a:srgbClr val="000000">
                <a:alpha val="29803"/>
              </a:srgbClr>
            </a:outerShdw>
          </a:effectLst>
        </p:spPr>
      </p:pic>
      <p:pic>
        <p:nvPicPr>
          <p:cNvPr id="10" name="Shape 4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280718">
            <a:off x="8481335" y="3978248"/>
            <a:ext cx="3606364" cy="2704773"/>
          </a:xfrm>
          <a:prstGeom prst="rect">
            <a:avLst/>
          </a:prstGeom>
          <a:solidFill>
            <a:srgbClr val="ECECEC"/>
          </a:solidFill>
          <a:ln w="190500" cap="sq" cmpd="sng">
            <a:solidFill>
              <a:srgbClr val="FFFFFF"/>
            </a:solidFill>
            <a:prstDash val="solid"/>
            <a:miter lim="800000"/>
            <a:headEnd type="none" w="med" len="med"/>
            <a:tailEnd type="none" w="med" len="med"/>
          </a:ln>
          <a:effectLst>
            <a:outerShdw blurRad="65000" dist="50800" dir="12900000" kx="195000" ky="195000" algn="tl" rotWithShape="0">
              <a:srgbClr val="000000">
                <a:alpha val="29803"/>
              </a:srgbClr>
            </a:outerShdw>
          </a:effectLst>
        </p:spPr>
      </p:pic>
    </p:spTree>
    <p:extLst>
      <p:ext uri="{BB962C8B-B14F-4D97-AF65-F5344CB8AC3E}">
        <p14:creationId xmlns:p14="http://schemas.microsoft.com/office/powerpoint/2010/main" val="64459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31200" y="101600"/>
            <a:ext cx="3759200" cy="119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279401"/>
            <a:ext cx="11887200" cy="219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381000"/>
            <a:ext cx="12903200" cy="202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6400" y="-25400"/>
            <a:ext cx="10160000" cy="609600"/>
          </a:xfrm>
        </p:spPr>
        <p:txBody>
          <a:bodyPr>
            <a:noAutofit/>
          </a:bodyPr>
          <a:lstStyle/>
          <a:p>
            <a:pPr>
              <a:spcBef>
                <a:spcPts val="0"/>
              </a:spcBef>
            </a:pPr>
            <a:r>
              <a:rPr lang="en-US" sz="4267" b="1" dirty="0">
                <a:solidFill>
                  <a:schemeClr val="tx2"/>
                </a:solidFill>
                <a:latin typeface="Georgia" panose="02040502050405020303" pitchFamily="18" charset="0"/>
              </a:rPr>
              <a:t>TU’s Stream of Engagement</a:t>
            </a:r>
          </a:p>
        </p:txBody>
      </p:sp>
      <p:sp>
        <p:nvSpPr>
          <p:cNvPr id="3" name="Content Placeholder 2"/>
          <p:cNvSpPr>
            <a:spLocks noGrp="1"/>
          </p:cNvSpPr>
          <p:nvPr>
            <p:ph idx="1"/>
          </p:nvPr>
        </p:nvSpPr>
        <p:spPr>
          <a:xfrm>
            <a:off x="58916" y="2311402"/>
            <a:ext cx="3352800" cy="4267199"/>
          </a:xfrm>
        </p:spPr>
        <p:txBody>
          <a:bodyPr>
            <a:normAutofit fontScale="92500" lnSpcReduction="10000"/>
          </a:bodyPr>
          <a:lstStyle/>
          <a:p>
            <a:pPr>
              <a:spcBef>
                <a:spcPts val="0"/>
              </a:spcBef>
            </a:pPr>
            <a:r>
              <a:rPr lang="en-US" sz="2400" b="1" dirty="0">
                <a:solidFill>
                  <a:schemeClr val="tx2"/>
                </a:solidFill>
                <a:latin typeface="Georgia" panose="02040502050405020303" pitchFamily="18" charset="0"/>
              </a:rPr>
              <a:t>Trout in the Classroom</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Adopt-a-Trout</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STREAM Girls</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Boy Scout Merit Badge</a:t>
            </a:r>
          </a:p>
          <a:p>
            <a:pPr>
              <a:spcBef>
                <a:spcPts val="0"/>
              </a:spcBef>
            </a:pPr>
            <a:r>
              <a:rPr lang="en-US" sz="2400" b="1" dirty="0">
                <a:solidFill>
                  <a:schemeClr val="tx2"/>
                </a:solidFill>
                <a:latin typeface="Georgia" panose="02040502050405020303" pitchFamily="18" charset="0"/>
              </a:rPr>
              <a:t>National Fishing in Schools</a:t>
            </a:r>
          </a:p>
          <a:p>
            <a:pPr>
              <a:spcBef>
                <a:spcPts val="0"/>
              </a:spcBef>
            </a:pPr>
            <a:r>
              <a:rPr lang="en-US" sz="2400" b="1" dirty="0">
                <a:solidFill>
                  <a:schemeClr val="tx2"/>
                </a:solidFill>
                <a:latin typeface="Georgia" panose="02040502050405020303" pitchFamily="18" charset="0"/>
              </a:rPr>
              <a:t>Stream Explorers</a:t>
            </a:r>
          </a:p>
          <a:p>
            <a:pPr>
              <a:spcBef>
                <a:spcPts val="0"/>
              </a:spcBef>
            </a:pPr>
            <a:r>
              <a:rPr lang="en-US" sz="2400" b="1" dirty="0">
                <a:solidFill>
                  <a:schemeClr val="tx2"/>
                </a:solidFill>
                <a:latin typeface="Georgia" panose="02040502050405020303" pitchFamily="18" charset="0"/>
              </a:rPr>
              <a:t>Chapter Programs</a:t>
            </a:r>
          </a:p>
        </p:txBody>
      </p:sp>
      <p:sp>
        <p:nvSpPr>
          <p:cNvPr id="10" name="Content Placeholder 2"/>
          <p:cNvSpPr txBox="1">
            <a:spLocks/>
          </p:cNvSpPr>
          <p:nvPr/>
        </p:nvSpPr>
        <p:spPr>
          <a:xfrm>
            <a:off x="2946400" y="2209801"/>
            <a:ext cx="3251200" cy="4267199"/>
          </a:xfrm>
          <a:prstGeom prst="rect">
            <a:avLst/>
          </a:prstGeom>
        </p:spPr>
        <p:txBody>
          <a:bodyPr>
            <a:normAutofit/>
          </a:bodyPr>
          <a:lstStyle>
            <a:lvl1pPr marL="342900" indent="-342900" algn="l" defTabSz="914400" rtl="0" eaLnBrk="1" latinLnBrk="0" hangingPunct="1">
              <a:spcBef>
                <a:spcPct val="20000"/>
              </a:spcBef>
              <a:buFontTx/>
              <a:buBlip>
                <a:blip r:embed="rId5"/>
              </a:buBlip>
              <a:defRPr sz="20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0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b="1" dirty="0">
                <a:solidFill>
                  <a:schemeClr val="tx2"/>
                </a:solidFill>
                <a:latin typeface="Georgia" panose="02040502050405020303" pitchFamily="18" charset="0"/>
              </a:rPr>
              <a:t>Youth Camps</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Summer on the Fly</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TU Teen Summit</a:t>
            </a:r>
          </a:p>
          <a:p>
            <a:pPr marL="0" indent="0">
              <a:spcBef>
                <a:spcPts val="0"/>
              </a:spcBef>
              <a:buNone/>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Youth Leadership Council</a:t>
            </a:r>
          </a:p>
        </p:txBody>
      </p:sp>
      <p:sp>
        <p:nvSpPr>
          <p:cNvPr id="11" name="Content Placeholder 2"/>
          <p:cNvSpPr txBox="1">
            <a:spLocks/>
          </p:cNvSpPr>
          <p:nvPr/>
        </p:nvSpPr>
        <p:spPr>
          <a:xfrm>
            <a:off x="5994400" y="2209801"/>
            <a:ext cx="3352800" cy="4267199"/>
          </a:xfrm>
          <a:prstGeom prst="rect">
            <a:avLst/>
          </a:prstGeom>
        </p:spPr>
        <p:txBody>
          <a:bodyPr>
            <a:normAutofit/>
          </a:bodyPr>
          <a:lstStyle>
            <a:lvl1pPr marL="342900" indent="-342900" algn="l" defTabSz="914400" rtl="0" eaLnBrk="1" latinLnBrk="0" hangingPunct="1">
              <a:spcBef>
                <a:spcPct val="20000"/>
              </a:spcBef>
              <a:buFontTx/>
              <a:buBlip>
                <a:blip r:embed="rId5"/>
              </a:buBlip>
              <a:defRPr sz="20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0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b="1" dirty="0">
                <a:solidFill>
                  <a:schemeClr val="tx2"/>
                </a:solidFill>
                <a:latin typeface="Georgia" panose="02040502050405020303" pitchFamily="18" charset="0"/>
              </a:rPr>
              <a:t>5 Rivers Clubs</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Costa TU 5 Rivers Rally</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Native Odyssey</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Junior Counselors</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Interns</a:t>
            </a:r>
          </a:p>
        </p:txBody>
      </p:sp>
      <p:sp>
        <p:nvSpPr>
          <p:cNvPr id="12" name="Content Placeholder 2"/>
          <p:cNvSpPr txBox="1">
            <a:spLocks/>
          </p:cNvSpPr>
          <p:nvPr/>
        </p:nvSpPr>
        <p:spPr>
          <a:xfrm>
            <a:off x="9144000" y="2311402"/>
            <a:ext cx="2946400" cy="4267199"/>
          </a:xfrm>
          <a:prstGeom prst="rect">
            <a:avLst/>
          </a:prstGeom>
        </p:spPr>
        <p:txBody>
          <a:bodyPr>
            <a:normAutofit/>
          </a:bodyPr>
          <a:lstStyle>
            <a:lvl1pPr marL="342900" indent="-342900" algn="l" defTabSz="914400" rtl="0" eaLnBrk="1" latinLnBrk="0" hangingPunct="1">
              <a:spcBef>
                <a:spcPct val="20000"/>
              </a:spcBef>
              <a:buFontTx/>
              <a:buBlip>
                <a:blip r:embed="rId5"/>
              </a:buBlip>
              <a:defRPr sz="20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0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b="1" dirty="0">
                <a:solidFill>
                  <a:schemeClr val="tx2"/>
                </a:solidFill>
                <a:latin typeface="Georgia" panose="02040502050405020303" pitchFamily="18" charset="0"/>
              </a:rPr>
              <a:t>TU member</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TU Volunteer</a:t>
            </a:r>
          </a:p>
          <a:p>
            <a:pPr>
              <a:spcBef>
                <a:spcPts val="0"/>
              </a:spcBef>
            </a:pPr>
            <a:endParaRPr lang="en-US" sz="2400" b="1" dirty="0">
              <a:solidFill>
                <a:schemeClr val="tx2"/>
              </a:solidFill>
              <a:latin typeface="Georgia" panose="02040502050405020303" pitchFamily="18" charset="0"/>
            </a:endParaRPr>
          </a:p>
          <a:p>
            <a:pPr>
              <a:spcBef>
                <a:spcPts val="0"/>
              </a:spcBef>
            </a:pPr>
            <a:r>
              <a:rPr lang="en-US" sz="2400" b="1" dirty="0">
                <a:solidFill>
                  <a:schemeClr val="tx2"/>
                </a:solidFill>
                <a:latin typeface="Georgia" panose="02040502050405020303" pitchFamily="18" charset="0"/>
              </a:rPr>
              <a:t>Lifelong Coldwater Conservation Advocate</a:t>
            </a:r>
          </a:p>
          <a:p>
            <a:pPr>
              <a:spcBef>
                <a:spcPts val="0"/>
              </a:spcBef>
            </a:pPr>
            <a:r>
              <a:rPr lang="en-US" sz="2400" b="1" dirty="0">
                <a:solidFill>
                  <a:schemeClr val="tx2"/>
                </a:solidFill>
                <a:latin typeface="Georgia" panose="02040502050405020303" pitchFamily="18" charset="0"/>
              </a:rPr>
              <a:t>Parent of a Stream Explorer </a:t>
            </a:r>
          </a:p>
        </p:txBody>
      </p:sp>
      <p:grpSp>
        <p:nvGrpSpPr>
          <p:cNvPr id="5" name="Group 4">
            <a:extLst>
              <a:ext uri="{FF2B5EF4-FFF2-40B4-BE49-F238E27FC236}">
                <a16:creationId xmlns:a16="http://schemas.microsoft.com/office/drawing/2014/main" id="{13F16ED9-74FF-4218-83C3-2CC29DB40321}"/>
              </a:ext>
            </a:extLst>
          </p:cNvPr>
          <p:cNvGrpSpPr/>
          <p:nvPr/>
        </p:nvGrpSpPr>
        <p:grpSpPr>
          <a:xfrm>
            <a:off x="101600" y="1912272"/>
            <a:ext cx="8941149" cy="2769795"/>
            <a:chOff x="85594" y="1492026"/>
            <a:chExt cx="6705862" cy="2077346"/>
          </a:xfrm>
        </p:grpSpPr>
        <p:sp>
          <p:nvSpPr>
            <p:cNvPr id="4" name="Oval 3">
              <a:extLst>
                <a:ext uri="{FF2B5EF4-FFF2-40B4-BE49-F238E27FC236}">
                  <a16:creationId xmlns:a16="http://schemas.microsoft.com/office/drawing/2014/main" id="{209198B9-7746-4D7E-B965-A26BC2AA65FC}"/>
                </a:ext>
              </a:extLst>
            </p:cNvPr>
            <p:cNvSpPr/>
            <p:nvPr/>
          </p:nvSpPr>
          <p:spPr>
            <a:xfrm>
              <a:off x="85594" y="1640558"/>
              <a:ext cx="2057400" cy="695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845902DE-C86A-4901-8672-738E3DBB1BBE}"/>
                </a:ext>
              </a:extLst>
            </p:cNvPr>
            <p:cNvSpPr/>
            <p:nvPr/>
          </p:nvSpPr>
          <p:spPr>
            <a:xfrm>
              <a:off x="2366897" y="1492026"/>
              <a:ext cx="2057400" cy="695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80046DE3-E680-45FC-9EA5-08F7FD44D9C4}"/>
                </a:ext>
              </a:extLst>
            </p:cNvPr>
            <p:cNvSpPr/>
            <p:nvPr/>
          </p:nvSpPr>
          <p:spPr>
            <a:xfrm>
              <a:off x="288794" y="2754324"/>
              <a:ext cx="2057400" cy="695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3BC92CBE-42EE-4546-A8D9-293926774779}"/>
                </a:ext>
              </a:extLst>
            </p:cNvPr>
            <p:cNvSpPr/>
            <p:nvPr/>
          </p:nvSpPr>
          <p:spPr>
            <a:xfrm>
              <a:off x="2498593" y="2873599"/>
              <a:ext cx="2057400" cy="695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CB546789-EC34-4B3C-8DAF-B69789E1810B}"/>
                </a:ext>
              </a:extLst>
            </p:cNvPr>
            <p:cNvSpPr/>
            <p:nvPr/>
          </p:nvSpPr>
          <p:spPr>
            <a:xfrm>
              <a:off x="4734056" y="1533850"/>
              <a:ext cx="2057400" cy="695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0" name="Footer Placeholder 3">
            <a:extLst>
              <a:ext uri="{FF2B5EF4-FFF2-40B4-BE49-F238E27FC236}">
                <a16:creationId xmlns:a16="http://schemas.microsoft.com/office/drawing/2014/main" id="{7C4FD2B0-4069-43C5-BBAB-293D36A3E27E}"/>
              </a:ext>
            </a:extLst>
          </p:cNvPr>
          <p:cNvSpPr>
            <a:spLocks noGrp="1"/>
          </p:cNvSpPr>
          <p:nvPr>
            <p:ph type="ftr" sz="quarter" idx="11"/>
          </p:nvPr>
        </p:nvSpPr>
        <p:spPr>
          <a:xfrm>
            <a:off x="609600" y="6477000"/>
            <a:ext cx="3860800" cy="365125"/>
          </a:xfrm>
        </p:spPr>
        <p:txBody>
          <a:bodyPr/>
          <a:lstStyle/>
          <a:p>
            <a:r>
              <a:rPr lang="en-US" dirty="0"/>
              <a:t>www.coloradotu.org</a:t>
            </a:r>
          </a:p>
        </p:txBody>
      </p:sp>
    </p:spTree>
    <p:extLst>
      <p:ext uri="{BB962C8B-B14F-4D97-AF65-F5344CB8AC3E}">
        <p14:creationId xmlns:p14="http://schemas.microsoft.com/office/powerpoint/2010/main" val="25477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5166A-8076-463C-A06E-5DE0D321A85D}"/>
              </a:ext>
            </a:extLst>
          </p:cNvPr>
          <p:cNvSpPr>
            <a:spLocks noGrp="1"/>
          </p:cNvSpPr>
          <p:nvPr>
            <p:ph type="title"/>
          </p:nvPr>
        </p:nvSpPr>
        <p:spPr/>
        <p:txBody>
          <a:bodyPr/>
          <a:lstStyle/>
          <a:p>
            <a:r>
              <a:rPr lang="en-US" dirty="0"/>
              <a:t>Stream Explorers</a:t>
            </a:r>
          </a:p>
        </p:txBody>
      </p:sp>
      <p:sp>
        <p:nvSpPr>
          <p:cNvPr id="5" name="Content Placeholder 4">
            <a:extLst>
              <a:ext uri="{FF2B5EF4-FFF2-40B4-BE49-F238E27FC236}">
                <a16:creationId xmlns:a16="http://schemas.microsoft.com/office/drawing/2014/main" id="{122E1A6B-0BCB-4E84-8025-2363EFF88701}"/>
              </a:ext>
            </a:extLst>
          </p:cNvPr>
          <p:cNvSpPr>
            <a:spLocks noGrp="1"/>
          </p:cNvSpPr>
          <p:nvPr>
            <p:ph idx="1"/>
          </p:nvPr>
        </p:nvSpPr>
        <p:spPr>
          <a:xfrm>
            <a:off x="363717" y="1600202"/>
            <a:ext cx="6393217" cy="4267199"/>
          </a:xfrm>
        </p:spPr>
        <p:txBody>
          <a:bodyPr>
            <a:normAutofit fontScale="77500" lnSpcReduction="20000"/>
          </a:bodyPr>
          <a:lstStyle/>
          <a:p>
            <a:r>
              <a:rPr lang="en-US" dirty="0"/>
              <a:t>Watershed exploration designed for Grades 5-8</a:t>
            </a:r>
          </a:p>
          <a:p>
            <a:r>
              <a:rPr lang="en-US" dirty="0"/>
              <a:t>Over 4 sessions, participants</a:t>
            </a:r>
          </a:p>
          <a:p>
            <a:pPr lvl="1"/>
            <a:r>
              <a:rPr lang="en-US" dirty="0"/>
              <a:t>Discover the secret lives of creatures that live in the river</a:t>
            </a:r>
          </a:p>
          <a:p>
            <a:pPr lvl="1"/>
            <a:r>
              <a:rPr lang="en-US" dirty="0"/>
              <a:t>Perform aquatic behavior experiments</a:t>
            </a:r>
          </a:p>
          <a:p>
            <a:pPr lvl="1"/>
            <a:r>
              <a:rPr lang="en-US" dirty="0"/>
              <a:t>Gain experience with casting a fly rod and fishing</a:t>
            </a:r>
          </a:p>
          <a:p>
            <a:pPr lvl="1"/>
            <a:r>
              <a:rPr lang="en-US" dirty="0"/>
              <a:t>Learn to tie their own flies</a:t>
            </a:r>
          </a:p>
          <a:p>
            <a:r>
              <a:rPr lang="en-US" dirty="0"/>
              <a:t>Utilizes inquiry-based learning to change kids from passive observers to active participants</a:t>
            </a:r>
          </a:p>
          <a:p>
            <a:endParaRPr lang="en-US" dirty="0"/>
          </a:p>
          <a:p>
            <a:r>
              <a:rPr lang="en-US" dirty="0"/>
              <a:t>Program connects youth to local rivers and streams</a:t>
            </a:r>
          </a:p>
        </p:txBody>
      </p:sp>
      <p:pic>
        <p:nvPicPr>
          <p:cNvPr id="6" name="Picture 5">
            <a:extLst>
              <a:ext uri="{FF2B5EF4-FFF2-40B4-BE49-F238E27FC236}">
                <a16:creationId xmlns:a16="http://schemas.microsoft.com/office/drawing/2014/main" id="{9F95AC29-A10B-42FA-8E68-232DFFA467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4644" y="1719312"/>
            <a:ext cx="4973639" cy="3419375"/>
          </a:xfrm>
          <a:prstGeom prst="rect">
            <a:avLst/>
          </a:prstGeom>
          <a:ln w="63500">
            <a:solidFill>
              <a:schemeClr val="accent6">
                <a:lumMod val="75000"/>
              </a:schemeClr>
            </a:solidFill>
          </a:ln>
        </p:spPr>
      </p:pic>
      <p:sp>
        <p:nvSpPr>
          <p:cNvPr id="7" name="Footer Placeholder 3">
            <a:extLst>
              <a:ext uri="{FF2B5EF4-FFF2-40B4-BE49-F238E27FC236}">
                <a16:creationId xmlns:a16="http://schemas.microsoft.com/office/drawing/2014/main" id="{8B4DF37D-1600-4F67-B0FA-45C66D74FD5D}"/>
              </a:ext>
            </a:extLst>
          </p:cNvPr>
          <p:cNvSpPr>
            <a:spLocks noGrp="1"/>
          </p:cNvSpPr>
          <p:nvPr>
            <p:ph type="ftr" sz="quarter" idx="11"/>
          </p:nvPr>
        </p:nvSpPr>
        <p:spPr>
          <a:xfrm>
            <a:off x="609600" y="6477000"/>
            <a:ext cx="3860800" cy="365125"/>
          </a:xfrm>
        </p:spPr>
        <p:txBody>
          <a:bodyPr/>
          <a:lstStyle/>
          <a:p>
            <a:r>
              <a:rPr lang="en-US" dirty="0"/>
              <a:t>www.coloradotu.org</a:t>
            </a:r>
          </a:p>
        </p:txBody>
      </p:sp>
    </p:spTree>
    <p:extLst>
      <p:ext uri="{BB962C8B-B14F-4D97-AF65-F5344CB8AC3E}">
        <p14:creationId xmlns:p14="http://schemas.microsoft.com/office/powerpoint/2010/main" val="390946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77B6B-4671-411F-97C9-3DD69EE78BD6}"/>
              </a:ext>
            </a:extLst>
          </p:cNvPr>
          <p:cNvSpPr>
            <a:spLocks noGrp="1"/>
          </p:cNvSpPr>
          <p:nvPr>
            <p:ph type="title"/>
          </p:nvPr>
        </p:nvSpPr>
        <p:spPr/>
        <p:txBody>
          <a:bodyPr/>
          <a:lstStyle/>
          <a:p>
            <a:r>
              <a:rPr lang="en-US" dirty="0"/>
              <a:t>Stream Explorers </a:t>
            </a:r>
            <a:r>
              <a:rPr lang="en-US" dirty="0" err="1"/>
              <a:t>Activites</a:t>
            </a:r>
            <a:endParaRPr lang="en-US" dirty="0"/>
          </a:p>
        </p:txBody>
      </p:sp>
      <p:sp>
        <p:nvSpPr>
          <p:cNvPr id="6" name="Content Placeholder 5">
            <a:extLst>
              <a:ext uri="{FF2B5EF4-FFF2-40B4-BE49-F238E27FC236}">
                <a16:creationId xmlns:a16="http://schemas.microsoft.com/office/drawing/2014/main" id="{3A69BFD0-6664-4C78-932D-F2AF7966439E}"/>
              </a:ext>
            </a:extLst>
          </p:cNvPr>
          <p:cNvSpPr>
            <a:spLocks noGrp="1"/>
          </p:cNvSpPr>
          <p:nvPr>
            <p:ph idx="1"/>
          </p:nvPr>
        </p:nvSpPr>
        <p:spPr/>
        <p:txBody>
          <a:bodyPr>
            <a:normAutofit lnSpcReduction="10000"/>
          </a:bodyPr>
          <a:lstStyle/>
          <a:p>
            <a:r>
              <a:rPr lang="en-US" dirty="0"/>
              <a:t>River Critters, </a:t>
            </a:r>
          </a:p>
          <a:p>
            <a:pPr lvl="1"/>
            <a:r>
              <a:rPr lang="en-US" dirty="0"/>
              <a:t>Sample invertebrate fauna</a:t>
            </a:r>
          </a:p>
          <a:p>
            <a:pPr lvl="1"/>
            <a:r>
              <a:rPr lang="en-US" dirty="0"/>
              <a:t>Record data and extrapolate</a:t>
            </a:r>
          </a:p>
          <a:p>
            <a:pPr lvl="1"/>
            <a:r>
              <a:rPr lang="en-US" dirty="0"/>
              <a:t>Examine river water jar</a:t>
            </a:r>
          </a:p>
          <a:p>
            <a:r>
              <a:rPr lang="en-US" dirty="0"/>
              <a:t>Fish and Water Temp Experiment</a:t>
            </a:r>
          </a:p>
          <a:p>
            <a:pPr lvl="1"/>
            <a:r>
              <a:rPr lang="en-US" dirty="0"/>
              <a:t>Observe behavior</a:t>
            </a:r>
          </a:p>
          <a:p>
            <a:pPr lvl="1"/>
            <a:r>
              <a:rPr lang="en-US" dirty="0"/>
              <a:t>Record data, extrapolate</a:t>
            </a:r>
          </a:p>
          <a:p>
            <a:r>
              <a:rPr lang="en-US" dirty="0"/>
              <a:t>Fly tying instruction</a:t>
            </a:r>
          </a:p>
          <a:p>
            <a:r>
              <a:rPr lang="en-US" dirty="0"/>
              <a:t>Fly casting and fishing instruction</a:t>
            </a:r>
          </a:p>
        </p:txBody>
      </p:sp>
      <p:pic>
        <p:nvPicPr>
          <p:cNvPr id="7" name="Picture 6">
            <a:extLst>
              <a:ext uri="{FF2B5EF4-FFF2-40B4-BE49-F238E27FC236}">
                <a16:creationId xmlns:a16="http://schemas.microsoft.com/office/drawing/2014/main" id="{F46473A7-6372-4134-8294-78E689E4C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7690" y="1173481"/>
            <a:ext cx="4527726" cy="2560320"/>
          </a:xfrm>
          <a:prstGeom prst="rect">
            <a:avLst/>
          </a:prstGeom>
        </p:spPr>
      </p:pic>
      <p:pic>
        <p:nvPicPr>
          <p:cNvPr id="8" name="Picture 7">
            <a:extLst>
              <a:ext uri="{FF2B5EF4-FFF2-40B4-BE49-F238E27FC236}">
                <a16:creationId xmlns:a16="http://schemas.microsoft.com/office/drawing/2014/main" id="{13D5704E-570F-4183-BFF0-A5069B9D68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7690" y="3762946"/>
            <a:ext cx="4527726" cy="2560320"/>
          </a:xfrm>
          <a:prstGeom prst="rect">
            <a:avLst/>
          </a:prstGeom>
        </p:spPr>
      </p:pic>
      <p:sp>
        <p:nvSpPr>
          <p:cNvPr id="9" name="Footer Placeholder 3">
            <a:extLst>
              <a:ext uri="{FF2B5EF4-FFF2-40B4-BE49-F238E27FC236}">
                <a16:creationId xmlns:a16="http://schemas.microsoft.com/office/drawing/2014/main" id="{A34555FC-954B-45A0-9AFB-32DE4AACCC9D}"/>
              </a:ext>
            </a:extLst>
          </p:cNvPr>
          <p:cNvSpPr>
            <a:spLocks noGrp="1"/>
          </p:cNvSpPr>
          <p:nvPr>
            <p:ph type="ftr" sz="quarter" idx="11"/>
          </p:nvPr>
        </p:nvSpPr>
        <p:spPr>
          <a:xfrm>
            <a:off x="609600" y="6477000"/>
            <a:ext cx="3860800" cy="365125"/>
          </a:xfrm>
        </p:spPr>
        <p:txBody>
          <a:bodyPr/>
          <a:lstStyle/>
          <a:p>
            <a:r>
              <a:rPr lang="en-US" dirty="0"/>
              <a:t>www.coloradotu.org</a:t>
            </a:r>
          </a:p>
        </p:txBody>
      </p:sp>
    </p:spTree>
    <p:extLst>
      <p:ext uri="{BB962C8B-B14F-4D97-AF65-F5344CB8AC3E}">
        <p14:creationId xmlns:p14="http://schemas.microsoft.com/office/powerpoint/2010/main" val="320864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0C886-CB13-4CC1-8C3B-30F7EF4EBCFA}"/>
              </a:ext>
            </a:extLst>
          </p:cNvPr>
          <p:cNvSpPr>
            <a:spLocks noGrp="1"/>
          </p:cNvSpPr>
          <p:nvPr>
            <p:ph type="title"/>
          </p:nvPr>
        </p:nvSpPr>
        <p:spPr/>
        <p:txBody>
          <a:bodyPr/>
          <a:lstStyle/>
          <a:p>
            <a:r>
              <a:rPr lang="en-US" dirty="0"/>
              <a:t>River Conservation and Fly Fishing Camp</a:t>
            </a:r>
          </a:p>
        </p:txBody>
      </p:sp>
      <p:sp>
        <p:nvSpPr>
          <p:cNvPr id="5" name="Content Placeholder 4">
            <a:extLst>
              <a:ext uri="{FF2B5EF4-FFF2-40B4-BE49-F238E27FC236}">
                <a16:creationId xmlns:a16="http://schemas.microsoft.com/office/drawing/2014/main" id="{2757E77F-497E-404F-8659-D78C4FF165FC}"/>
              </a:ext>
            </a:extLst>
          </p:cNvPr>
          <p:cNvSpPr>
            <a:spLocks noGrp="1"/>
          </p:cNvSpPr>
          <p:nvPr>
            <p:ph idx="1"/>
          </p:nvPr>
        </p:nvSpPr>
        <p:spPr>
          <a:xfrm>
            <a:off x="363717" y="1600202"/>
            <a:ext cx="4708797" cy="4267199"/>
          </a:xfrm>
        </p:spPr>
        <p:txBody>
          <a:bodyPr>
            <a:normAutofit fontScale="92500" lnSpcReduction="10000"/>
          </a:bodyPr>
          <a:lstStyle/>
          <a:p>
            <a:r>
              <a:rPr lang="en-US" dirty="0"/>
              <a:t>Outdoor immersive experience for youth 14-18</a:t>
            </a:r>
          </a:p>
          <a:p>
            <a:r>
              <a:rPr lang="en-US" dirty="0"/>
              <a:t>8-day overnight camping</a:t>
            </a:r>
          </a:p>
          <a:p>
            <a:r>
              <a:rPr lang="en-US" dirty="0"/>
              <a:t>Balanced conservation and fly fishing skills education delivered by volunteer staff and invited experts</a:t>
            </a:r>
          </a:p>
          <a:p>
            <a:r>
              <a:rPr lang="en-US" dirty="0"/>
              <a:t>Exposure to career paths</a:t>
            </a:r>
          </a:p>
          <a:p>
            <a:r>
              <a:rPr lang="en-US" dirty="0"/>
              <a:t>Campers establish lifelong relationships with peers and mentors</a:t>
            </a:r>
          </a:p>
          <a:p>
            <a:endParaRPr lang="en-US" dirty="0"/>
          </a:p>
          <a:p>
            <a:endParaRPr lang="en-US" dirty="0"/>
          </a:p>
        </p:txBody>
      </p:sp>
      <p:pic>
        <p:nvPicPr>
          <p:cNvPr id="6" name="Picture 5">
            <a:extLst>
              <a:ext uri="{FF2B5EF4-FFF2-40B4-BE49-F238E27FC236}">
                <a16:creationId xmlns:a16="http://schemas.microsoft.com/office/drawing/2014/main" id="{7841DF35-9E22-4425-A208-4CA738678C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8221" y="1825781"/>
            <a:ext cx="6784816" cy="3816039"/>
          </a:xfrm>
          <a:prstGeom prst="rect">
            <a:avLst/>
          </a:prstGeom>
        </p:spPr>
      </p:pic>
      <p:sp>
        <p:nvSpPr>
          <p:cNvPr id="7" name="Footer Placeholder 3">
            <a:extLst>
              <a:ext uri="{FF2B5EF4-FFF2-40B4-BE49-F238E27FC236}">
                <a16:creationId xmlns:a16="http://schemas.microsoft.com/office/drawing/2014/main" id="{C10169FE-0A63-4824-9FAA-D0569F95D184}"/>
              </a:ext>
            </a:extLst>
          </p:cNvPr>
          <p:cNvSpPr>
            <a:spLocks noGrp="1"/>
          </p:cNvSpPr>
          <p:nvPr>
            <p:ph type="ftr" sz="quarter" idx="11"/>
          </p:nvPr>
        </p:nvSpPr>
        <p:spPr>
          <a:xfrm>
            <a:off x="609600" y="6477000"/>
            <a:ext cx="3860800" cy="365125"/>
          </a:xfrm>
        </p:spPr>
        <p:txBody>
          <a:bodyPr/>
          <a:lstStyle/>
          <a:p>
            <a:r>
              <a:rPr lang="en-US" dirty="0"/>
              <a:t>www.coloradotu.org</a:t>
            </a:r>
          </a:p>
        </p:txBody>
      </p:sp>
    </p:spTree>
    <p:extLst>
      <p:ext uri="{BB962C8B-B14F-4D97-AF65-F5344CB8AC3E}">
        <p14:creationId xmlns:p14="http://schemas.microsoft.com/office/powerpoint/2010/main" val="344821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99663E22-8FE1-404C-86C2-148B00B60C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5534"/>
            <a:ext cx="12192000" cy="7049068"/>
          </a:xfrm>
          <a:prstGeom prst="rect">
            <a:avLst/>
          </a:prstGeom>
        </p:spPr>
      </p:pic>
      <p:sp>
        <p:nvSpPr>
          <p:cNvPr id="4" name="Title 3">
            <a:extLst>
              <a:ext uri="{FF2B5EF4-FFF2-40B4-BE49-F238E27FC236}">
                <a16:creationId xmlns:a16="http://schemas.microsoft.com/office/drawing/2014/main" id="{9BF35CFA-D4B3-4EB3-A86D-9BF892EBAC91}"/>
              </a:ext>
            </a:extLst>
          </p:cNvPr>
          <p:cNvSpPr>
            <a:spLocks noGrp="1"/>
          </p:cNvSpPr>
          <p:nvPr>
            <p:ph type="title"/>
          </p:nvPr>
        </p:nvSpPr>
        <p:spPr>
          <a:xfrm>
            <a:off x="363717" y="764941"/>
            <a:ext cx="10160000" cy="609600"/>
          </a:xfrm>
        </p:spPr>
        <p:txBody>
          <a:bodyPr/>
          <a:lstStyle/>
          <a:p>
            <a:r>
              <a:rPr lang="en-US" dirty="0">
                <a:solidFill>
                  <a:schemeClr val="bg1"/>
                </a:solidFill>
                <a:effectLst>
                  <a:outerShdw blurRad="38100" dist="38100" dir="2700000" algn="tl">
                    <a:srgbClr val="000000">
                      <a:alpha val="43137"/>
                    </a:srgbClr>
                  </a:outerShdw>
                </a:effectLst>
              </a:rPr>
              <a:t>Program Includes:</a:t>
            </a:r>
          </a:p>
        </p:txBody>
      </p:sp>
      <p:sp>
        <p:nvSpPr>
          <p:cNvPr id="5" name="Content Placeholder 4">
            <a:extLst>
              <a:ext uri="{FF2B5EF4-FFF2-40B4-BE49-F238E27FC236}">
                <a16:creationId xmlns:a16="http://schemas.microsoft.com/office/drawing/2014/main" id="{86AD242E-A571-4132-98FF-30F7AAAB0937}"/>
              </a:ext>
            </a:extLst>
          </p:cNvPr>
          <p:cNvSpPr>
            <a:spLocks noGrp="1"/>
          </p:cNvSpPr>
          <p:nvPr>
            <p:ph idx="1"/>
          </p:nvPr>
        </p:nvSpPr>
        <p:spPr/>
        <p:txBody>
          <a:bodyPr numCol="2">
            <a:normAutofit fontScale="92500" lnSpcReduction="10000"/>
          </a:bodyPr>
          <a:lstStyle/>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Entomology and investigation of macroinvertebrates</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Water chemistry</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Stream morphology and hydrology</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Trout biology and pathology</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Invasive species</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Land trust conservation</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Water use and Water Law</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Hatchery Tour</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Native species restoration</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Conservation project</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Fly casting instruction</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Fly tying instruction</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Reading a stream (Angler’s perspective)</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Knots and rigs</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Fly fishing coaching</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Skills games</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Journal</a:t>
            </a:r>
          </a:p>
          <a:p>
            <a:pPr>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Fly Fishing Film Tour</a:t>
            </a:r>
          </a:p>
        </p:txBody>
      </p:sp>
    </p:spTree>
    <p:extLst>
      <p:ext uri="{BB962C8B-B14F-4D97-AF65-F5344CB8AC3E}">
        <p14:creationId xmlns:p14="http://schemas.microsoft.com/office/powerpoint/2010/main" val="165420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689C7A-7A4D-4C00-A4C8-52EBE86EFC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1167932" y="1342232"/>
            <a:ext cx="1995380" cy="1447266"/>
          </a:xfrm>
          <a:prstGeom prst="rect">
            <a:avLst/>
          </a:prstGeom>
        </p:spPr>
      </p:pic>
      <p:pic>
        <p:nvPicPr>
          <p:cNvPr id="11" name="Content Placeholder 11">
            <a:extLst>
              <a:ext uri="{FF2B5EF4-FFF2-40B4-BE49-F238E27FC236}">
                <a16:creationId xmlns:a16="http://schemas.microsoft.com/office/drawing/2014/main" id="{45412E57-44C5-492B-980B-F66191D55A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801" y="3793299"/>
            <a:ext cx="8281301" cy="2515034"/>
          </a:xfrm>
          <a:prstGeom prst="rect">
            <a:avLst/>
          </a:prstGeom>
          <a:ln w="31750" cap="sq">
            <a:solidFill>
              <a:srgbClr val="FFFFFF"/>
            </a:solidFill>
            <a:miter lim="800000"/>
          </a:ln>
        </p:spPr>
      </p:pic>
      <p:sp>
        <p:nvSpPr>
          <p:cNvPr id="10" name="Title 1">
            <a:extLst>
              <a:ext uri="{FF2B5EF4-FFF2-40B4-BE49-F238E27FC236}">
                <a16:creationId xmlns:a16="http://schemas.microsoft.com/office/drawing/2014/main" id="{50847F1B-D7E3-4CA8-8ADF-7C018799EDEC}"/>
              </a:ext>
            </a:extLst>
          </p:cNvPr>
          <p:cNvSpPr txBox="1">
            <a:spLocks/>
          </p:cNvSpPr>
          <p:nvPr/>
        </p:nvSpPr>
        <p:spPr>
          <a:xfrm>
            <a:off x="631534" y="1342232"/>
            <a:ext cx="2823936" cy="2199865"/>
          </a:xfrm>
          <a:prstGeom prst="rect">
            <a:avLst/>
          </a:prstGeom>
          <a:ln w="19050">
            <a:solidFill>
              <a:schemeClr val="tx2"/>
            </a:solidFill>
          </a:ln>
        </p:spPr>
        <p:txBody>
          <a:bodyPr vert="horz" lIns="274320" tIns="182880" rIns="274320" bIns="182880" rtlCol="0" anchorCtr="1">
            <a:normAutofit fontScale="62500" lnSpcReduction="20000"/>
          </a:bodyPr>
          <a:lstStyle>
            <a:lvl1pPr algn="l" defTabSz="1219170" rtl="0" eaLnBrk="1" latinLnBrk="0" hangingPunct="1">
              <a:spcBef>
                <a:spcPct val="0"/>
              </a:spcBef>
              <a:buNone/>
              <a:defRPr sz="3333" kern="1200">
                <a:solidFill>
                  <a:schemeClr val="tx1"/>
                </a:solidFill>
                <a:latin typeface="+mj-lt"/>
                <a:ea typeface="+mj-ea"/>
                <a:cs typeface="+mj-cs"/>
              </a:defRPr>
            </a:lvl1p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3200" cap="all" dirty="0">
                <a:solidFill>
                  <a:schemeClr val="tx2"/>
                </a:solidFill>
              </a:rPr>
              <a:t>A patch program for girl scouts</a:t>
            </a:r>
          </a:p>
        </p:txBody>
      </p:sp>
      <p:sp>
        <p:nvSpPr>
          <p:cNvPr id="4" name="Title 3">
            <a:extLst>
              <a:ext uri="{FF2B5EF4-FFF2-40B4-BE49-F238E27FC236}">
                <a16:creationId xmlns:a16="http://schemas.microsoft.com/office/drawing/2014/main" id="{3BCA8F9B-6D0B-4134-94EF-7D45E64F0C21}"/>
              </a:ext>
            </a:extLst>
          </p:cNvPr>
          <p:cNvSpPr>
            <a:spLocks noGrp="1"/>
          </p:cNvSpPr>
          <p:nvPr>
            <p:ph type="title"/>
          </p:nvPr>
        </p:nvSpPr>
        <p:spPr>
          <a:xfrm>
            <a:off x="367898" y="327259"/>
            <a:ext cx="10816657" cy="609600"/>
          </a:xfrm>
        </p:spPr>
        <p:txBody>
          <a:bodyPr>
            <a:normAutofit fontScale="90000"/>
          </a:bodyPr>
          <a:lstStyle/>
          <a:p>
            <a:r>
              <a:rPr lang="en-US" dirty="0"/>
              <a:t>STREAM Girls:  A CTU and Girl Scouts of Colorado Collaboration</a:t>
            </a:r>
          </a:p>
        </p:txBody>
      </p:sp>
      <p:sp>
        <p:nvSpPr>
          <p:cNvPr id="8" name="Subtitle 7">
            <a:extLst>
              <a:ext uri="{FF2B5EF4-FFF2-40B4-BE49-F238E27FC236}">
                <a16:creationId xmlns:a16="http://schemas.microsoft.com/office/drawing/2014/main" id="{99C15DB4-0B62-4B45-9EE7-EFC7815974B6}"/>
              </a:ext>
            </a:extLst>
          </p:cNvPr>
          <p:cNvSpPr txBox="1">
            <a:spLocks/>
          </p:cNvSpPr>
          <p:nvPr/>
        </p:nvSpPr>
        <p:spPr>
          <a:xfrm>
            <a:off x="4614350" y="1188061"/>
            <a:ext cx="6339197" cy="4230795"/>
          </a:xfrm>
          <a:prstGeom prst="rect">
            <a:avLst/>
          </a:prstGeom>
        </p:spPr>
        <p:txBody>
          <a:bodyPr>
            <a:normAutofit/>
          </a:bodyPr>
          <a:lstStyle>
            <a:lvl1pPr marL="457189" indent="-457189" algn="l" defTabSz="1219170" rtl="0" eaLnBrk="1" latinLnBrk="0" hangingPunct="1">
              <a:spcBef>
                <a:spcPct val="20000"/>
              </a:spcBef>
              <a:buFontTx/>
              <a:buBlip>
                <a:blip r:embed="rId4"/>
              </a:buBlip>
              <a:defRPr sz="2667" kern="1200">
                <a:solidFill>
                  <a:schemeClr val="accent3">
                    <a:lumMod val="50000"/>
                  </a:schemeClr>
                </a:solidFill>
                <a:latin typeface="+mn-lt"/>
                <a:ea typeface="+mn-ea"/>
                <a:cs typeface="+mn-cs"/>
              </a:defRPr>
            </a:lvl1pPr>
            <a:lvl2pPr marL="990575" indent="-380990" algn="l" defTabSz="1219170" rtl="0" eaLnBrk="1" latinLnBrk="0" hangingPunct="1">
              <a:spcBef>
                <a:spcPct val="20000"/>
              </a:spcBef>
              <a:buClr>
                <a:schemeClr val="tx1"/>
              </a:buClr>
              <a:buFont typeface="Arial" pitchFamily="34" charset="0"/>
              <a:buChar char="–"/>
              <a:defRPr sz="2667" kern="1200">
                <a:solidFill>
                  <a:schemeClr val="accent3">
                    <a:lumMod val="50000"/>
                  </a:schemeClr>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accent3">
                    <a:lumMod val="50000"/>
                  </a:schemeClr>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accent3">
                    <a:lumMod val="50000"/>
                  </a:schemeClr>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accent3">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000" dirty="0">
                <a:solidFill>
                  <a:schemeClr val="tx2"/>
                </a:solidFill>
              </a:rPr>
              <a:t>STREAM Girls is an outdoor watershed experience designed for Cadettes and Juniors including 8 core activities:</a:t>
            </a:r>
          </a:p>
        </p:txBody>
      </p:sp>
      <p:sp>
        <p:nvSpPr>
          <p:cNvPr id="12" name="Subtitle 7">
            <a:extLst>
              <a:ext uri="{FF2B5EF4-FFF2-40B4-BE49-F238E27FC236}">
                <a16:creationId xmlns:a16="http://schemas.microsoft.com/office/drawing/2014/main" id="{7ED30FCD-3EE8-47AC-AB54-AC4A1E98AB3B}"/>
              </a:ext>
            </a:extLst>
          </p:cNvPr>
          <p:cNvSpPr txBox="1">
            <a:spLocks/>
          </p:cNvSpPr>
          <p:nvPr/>
        </p:nvSpPr>
        <p:spPr>
          <a:xfrm>
            <a:off x="4312118" y="2243631"/>
            <a:ext cx="6108234" cy="1549668"/>
          </a:xfrm>
          <a:prstGeom prst="rect">
            <a:avLst/>
          </a:prstGeom>
        </p:spPr>
        <p:txBody>
          <a:bodyPr numCol="2">
            <a:normAutofit/>
          </a:bodyPr>
          <a:lstStyle>
            <a:lvl1pPr marL="457189" indent="-457189" algn="l" defTabSz="1219170" rtl="0" eaLnBrk="1" latinLnBrk="0" hangingPunct="1">
              <a:spcBef>
                <a:spcPct val="20000"/>
              </a:spcBef>
              <a:buFontTx/>
              <a:buBlip>
                <a:blip r:embed="rId4"/>
              </a:buBlip>
              <a:defRPr sz="2667" kern="1200">
                <a:solidFill>
                  <a:schemeClr val="accent3">
                    <a:lumMod val="50000"/>
                  </a:schemeClr>
                </a:solidFill>
                <a:latin typeface="+mn-lt"/>
                <a:ea typeface="+mn-ea"/>
                <a:cs typeface="+mn-cs"/>
              </a:defRPr>
            </a:lvl1pPr>
            <a:lvl2pPr marL="990575" indent="-380990" algn="l" defTabSz="1219170" rtl="0" eaLnBrk="1" latinLnBrk="0" hangingPunct="1">
              <a:spcBef>
                <a:spcPct val="20000"/>
              </a:spcBef>
              <a:buClr>
                <a:schemeClr val="tx1"/>
              </a:buClr>
              <a:buFont typeface="Arial" pitchFamily="34" charset="0"/>
              <a:buChar char="–"/>
              <a:defRPr sz="2667" kern="1200">
                <a:solidFill>
                  <a:schemeClr val="accent3">
                    <a:lumMod val="50000"/>
                  </a:schemeClr>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accent3">
                    <a:lumMod val="50000"/>
                  </a:schemeClr>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accent3">
                    <a:lumMod val="50000"/>
                  </a:schemeClr>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accent3">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990586" lvl="1" indent="-457200">
              <a:spcBef>
                <a:spcPts val="0"/>
              </a:spcBef>
            </a:pPr>
            <a:r>
              <a:rPr lang="en-US" sz="1600" dirty="0">
                <a:solidFill>
                  <a:schemeClr val="tx1"/>
                </a:solidFill>
                <a:sym typeface="Symbol" panose="05050102010706020507" pitchFamily="18" charset="2"/>
              </a:rPr>
              <a:t>STREAM Walk</a:t>
            </a:r>
          </a:p>
          <a:p>
            <a:pPr marL="990586" lvl="1" indent="-457200">
              <a:spcBef>
                <a:spcPts val="0"/>
              </a:spcBef>
            </a:pPr>
            <a:r>
              <a:rPr lang="en-US" sz="1600" dirty="0">
                <a:solidFill>
                  <a:schemeClr val="tx1"/>
                </a:solidFill>
                <a:sym typeface="Symbol" panose="05050102010706020507" pitchFamily="18" charset="2"/>
              </a:rPr>
              <a:t>Fly Casting</a:t>
            </a:r>
          </a:p>
          <a:p>
            <a:pPr marL="990586" lvl="1" indent="-457200">
              <a:spcBef>
                <a:spcPts val="0"/>
              </a:spcBef>
            </a:pPr>
            <a:r>
              <a:rPr lang="en-US" sz="1600" dirty="0">
                <a:solidFill>
                  <a:schemeClr val="tx1"/>
                </a:solidFill>
                <a:sym typeface="Symbol" panose="05050102010706020507" pitchFamily="18" charset="2"/>
              </a:rPr>
              <a:t>Go with the Flow!</a:t>
            </a:r>
            <a:endParaRPr lang="en-US" sz="1600" dirty="0">
              <a:solidFill>
                <a:srgbClr val="FFFFFF"/>
              </a:solidFill>
              <a:sym typeface="Symbol" panose="05050102010706020507" pitchFamily="18" charset="2"/>
            </a:endParaRPr>
          </a:p>
          <a:p>
            <a:pPr marL="990586" lvl="1" indent="-457200">
              <a:spcBef>
                <a:spcPts val="0"/>
              </a:spcBef>
            </a:pPr>
            <a:r>
              <a:rPr lang="en-US" sz="1600" dirty="0">
                <a:solidFill>
                  <a:schemeClr val="tx1"/>
                </a:solidFill>
                <a:sym typeface="Symbol" panose="05050102010706020507" pitchFamily="18" charset="2"/>
              </a:rPr>
              <a:t>Macroinvertebrate Survey</a:t>
            </a:r>
          </a:p>
          <a:p>
            <a:pPr marL="990586" lvl="1" indent="-457200">
              <a:spcBef>
                <a:spcPts val="0"/>
              </a:spcBef>
            </a:pPr>
            <a:r>
              <a:rPr lang="en-US" sz="1600" dirty="0">
                <a:solidFill>
                  <a:schemeClr val="tx1"/>
                </a:solidFill>
                <a:sym typeface="Symbol" panose="05050102010706020507" pitchFamily="18" charset="2"/>
              </a:rPr>
              <a:t>Fly Tying</a:t>
            </a:r>
            <a:endParaRPr lang="en-US" sz="1600" dirty="0">
              <a:solidFill>
                <a:srgbClr val="FFFFFF"/>
              </a:solidFill>
              <a:sym typeface="Symbol" panose="05050102010706020507" pitchFamily="18" charset="2"/>
            </a:endParaRPr>
          </a:p>
          <a:p>
            <a:pPr marL="990586" lvl="1" indent="-457200">
              <a:spcBef>
                <a:spcPts val="0"/>
              </a:spcBef>
            </a:pPr>
            <a:r>
              <a:rPr lang="en-US" sz="1600" dirty="0">
                <a:solidFill>
                  <a:schemeClr val="tx1"/>
                </a:solidFill>
                <a:sym typeface="Symbol" panose="05050102010706020507" pitchFamily="18" charset="2"/>
              </a:rPr>
              <a:t>STREAM Scavenger Hunt and Bracelets</a:t>
            </a:r>
            <a:endParaRPr lang="en-US" sz="1600" dirty="0">
              <a:solidFill>
                <a:srgbClr val="FFFFFF"/>
              </a:solidFill>
              <a:sym typeface="Symbol" panose="05050102010706020507" pitchFamily="18" charset="2"/>
            </a:endParaRPr>
          </a:p>
          <a:p>
            <a:pPr marL="990586" lvl="1" indent="-457200">
              <a:spcBef>
                <a:spcPts val="0"/>
              </a:spcBef>
            </a:pPr>
            <a:r>
              <a:rPr lang="en-US" sz="1600" dirty="0">
                <a:solidFill>
                  <a:schemeClr val="tx1"/>
                </a:solidFill>
                <a:sym typeface="Symbol" panose="05050102010706020507" pitchFamily="18" charset="2"/>
              </a:rPr>
              <a:t>Reflection</a:t>
            </a:r>
          </a:p>
          <a:p>
            <a:pPr marL="990586" lvl="1" indent="-457200">
              <a:spcBef>
                <a:spcPts val="0"/>
              </a:spcBef>
            </a:pPr>
            <a:r>
              <a:rPr lang="en-US" sz="1600" dirty="0">
                <a:solidFill>
                  <a:schemeClr val="tx1"/>
                </a:solidFill>
                <a:sym typeface="Symbol" panose="05050102010706020507" pitchFamily="18" charset="2"/>
              </a:rPr>
              <a:t>Discussion</a:t>
            </a:r>
            <a:endParaRPr lang="en-US" sz="1600" dirty="0">
              <a:solidFill>
                <a:schemeClr val="tx2"/>
              </a:solidFill>
            </a:endParaRPr>
          </a:p>
        </p:txBody>
      </p:sp>
      <p:pic>
        <p:nvPicPr>
          <p:cNvPr id="13" name="Picture 12">
            <a:extLst>
              <a:ext uri="{FF2B5EF4-FFF2-40B4-BE49-F238E27FC236}">
                <a16:creationId xmlns:a16="http://schemas.microsoft.com/office/drawing/2014/main" id="{E3AC07C6-6E32-4BB7-83C7-3BFFD2A0CA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084824">
            <a:off x="730021" y="3556547"/>
            <a:ext cx="1811143" cy="2788423"/>
          </a:xfrm>
          <a:prstGeom prst="rect">
            <a:avLst/>
          </a:prstGeom>
          <a:ln>
            <a:solidFill>
              <a:schemeClr val="tx2"/>
            </a:solidFill>
          </a:ln>
        </p:spPr>
      </p:pic>
      <p:sp>
        <p:nvSpPr>
          <p:cNvPr id="14" name="Footer Placeholder 3">
            <a:extLst>
              <a:ext uri="{FF2B5EF4-FFF2-40B4-BE49-F238E27FC236}">
                <a16:creationId xmlns:a16="http://schemas.microsoft.com/office/drawing/2014/main" id="{28A68323-E1D3-47E1-90E8-A39DA9974D1A}"/>
              </a:ext>
            </a:extLst>
          </p:cNvPr>
          <p:cNvSpPr>
            <a:spLocks noGrp="1"/>
          </p:cNvSpPr>
          <p:nvPr>
            <p:ph type="ftr" sz="quarter" idx="11"/>
          </p:nvPr>
        </p:nvSpPr>
        <p:spPr>
          <a:xfrm>
            <a:off x="609600" y="6477000"/>
            <a:ext cx="3860800" cy="365125"/>
          </a:xfrm>
        </p:spPr>
        <p:txBody>
          <a:bodyPr/>
          <a:lstStyle/>
          <a:p>
            <a:r>
              <a:rPr lang="en-US" dirty="0"/>
              <a:t>www.coloradotu.org</a:t>
            </a:r>
          </a:p>
        </p:txBody>
      </p:sp>
    </p:spTree>
    <p:extLst>
      <p:ext uri="{BB962C8B-B14F-4D97-AF65-F5344CB8AC3E}">
        <p14:creationId xmlns:p14="http://schemas.microsoft.com/office/powerpoint/2010/main" val="81067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C3B8F-A7DA-4D34-A879-EFA9A82F9A4A}"/>
              </a:ext>
            </a:extLst>
          </p:cNvPr>
          <p:cNvSpPr>
            <a:spLocks noGrp="1"/>
          </p:cNvSpPr>
          <p:nvPr>
            <p:ph type="title"/>
          </p:nvPr>
        </p:nvSpPr>
        <p:spPr>
          <a:xfrm>
            <a:off x="363717" y="0"/>
            <a:ext cx="10160000" cy="609600"/>
          </a:xfrm>
        </p:spPr>
        <p:txBody>
          <a:bodyPr>
            <a:normAutofit fontScale="90000"/>
          </a:bodyPr>
          <a:lstStyle/>
          <a:p>
            <a:r>
              <a:rPr lang="en-US" dirty="0"/>
              <a:t>Other Programs That Combine Disciplines to Learn about Watersheds</a:t>
            </a:r>
          </a:p>
        </p:txBody>
      </p:sp>
      <p:sp>
        <p:nvSpPr>
          <p:cNvPr id="5" name="Content Placeholder 4">
            <a:extLst>
              <a:ext uri="{FF2B5EF4-FFF2-40B4-BE49-F238E27FC236}">
                <a16:creationId xmlns:a16="http://schemas.microsoft.com/office/drawing/2014/main" id="{4089338A-5A35-431C-89C6-B3AFC635DA53}"/>
              </a:ext>
            </a:extLst>
          </p:cNvPr>
          <p:cNvSpPr>
            <a:spLocks noGrp="1"/>
          </p:cNvSpPr>
          <p:nvPr>
            <p:ph idx="1"/>
          </p:nvPr>
        </p:nvSpPr>
        <p:spPr/>
        <p:txBody>
          <a:bodyPr/>
          <a:lstStyle/>
          <a:p>
            <a:r>
              <a:rPr lang="en-US" dirty="0"/>
              <a:t>River Watch</a:t>
            </a:r>
          </a:p>
          <a:p>
            <a:pPr lvl="1"/>
            <a:r>
              <a:rPr lang="en-US" dirty="0"/>
              <a:t>Statewide volunteer water quality-monitoring program</a:t>
            </a:r>
          </a:p>
          <a:p>
            <a:r>
              <a:rPr lang="en-US" dirty="0"/>
              <a:t>Adopt-A-Trout</a:t>
            </a:r>
          </a:p>
          <a:p>
            <a:pPr lvl="1"/>
            <a:r>
              <a:rPr lang="en-US" dirty="0"/>
              <a:t>radio-telemetry techniques to track and monitor the movements of tagged fish</a:t>
            </a:r>
          </a:p>
          <a:p>
            <a:r>
              <a:rPr lang="en-US" dirty="0"/>
              <a:t>National Fishing in Schools "Cast A Fly, Catch A Student"</a:t>
            </a:r>
          </a:p>
          <a:p>
            <a:pPr lvl="1"/>
            <a:r>
              <a:rPr lang="en-US" dirty="0"/>
              <a:t>Better understanding and respect for the outdoors through physical activity</a:t>
            </a:r>
          </a:p>
        </p:txBody>
      </p:sp>
      <p:sp>
        <p:nvSpPr>
          <p:cNvPr id="6" name="Footer Placeholder 3">
            <a:extLst>
              <a:ext uri="{FF2B5EF4-FFF2-40B4-BE49-F238E27FC236}">
                <a16:creationId xmlns:a16="http://schemas.microsoft.com/office/drawing/2014/main" id="{2FB13673-E9C1-44A8-8926-E24B33769E4A}"/>
              </a:ext>
            </a:extLst>
          </p:cNvPr>
          <p:cNvSpPr>
            <a:spLocks noGrp="1"/>
          </p:cNvSpPr>
          <p:nvPr>
            <p:ph type="ftr" sz="quarter" idx="11"/>
          </p:nvPr>
        </p:nvSpPr>
        <p:spPr>
          <a:xfrm>
            <a:off x="609600" y="6477000"/>
            <a:ext cx="3860800" cy="365125"/>
          </a:xfrm>
        </p:spPr>
        <p:txBody>
          <a:bodyPr/>
          <a:lstStyle/>
          <a:p>
            <a:r>
              <a:rPr lang="en-US" dirty="0"/>
              <a:t>www.coloradotu.org</a:t>
            </a:r>
          </a:p>
        </p:txBody>
      </p:sp>
    </p:spTree>
    <p:extLst>
      <p:ext uri="{BB962C8B-B14F-4D97-AF65-F5344CB8AC3E}">
        <p14:creationId xmlns:p14="http://schemas.microsoft.com/office/powerpoint/2010/main" val="3873880539"/>
      </p:ext>
    </p:extLst>
  </p:cSld>
  <p:clrMapOvr>
    <a:masterClrMapping/>
  </p:clrMapOvr>
</p:sld>
</file>

<file path=ppt/theme/theme1.xml><?xml version="1.0" encoding="utf-8"?>
<a:theme xmlns:a="http://schemas.openxmlformats.org/drawingml/2006/main" name="TU PPT Template Slides">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trout unlimite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676</Words>
  <Application>Microsoft Office PowerPoint</Application>
  <PresentationFormat>Widescreen</PresentationFormat>
  <Paragraphs>137</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Gill Sans MT</vt:lpstr>
      <vt:lpstr>TU PPT Template Slides</vt:lpstr>
      <vt:lpstr>PowerPoint Presentation</vt:lpstr>
      <vt:lpstr>What is STREAM education?</vt:lpstr>
      <vt:lpstr>TU’s Stream of Engagement</vt:lpstr>
      <vt:lpstr>Stream Explorers</vt:lpstr>
      <vt:lpstr>Stream Explorers Activites</vt:lpstr>
      <vt:lpstr>River Conservation and Fly Fishing Camp</vt:lpstr>
      <vt:lpstr>Program Includes:</vt:lpstr>
      <vt:lpstr>STREAM Girls:  A CTU and Girl Scouts of Colorado Collaboration</vt:lpstr>
      <vt:lpstr>Other Programs That Combine Disciplines to Learn about Watersheds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#TUVolunteer</dc:title>
  <dc:creator>Lisa Beranek</dc:creator>
  <cp:lastModifiedBy>Barbara Luneau</cp:lastModifiedBy>
  <cp:revision>51</cp:revision>
  <dcterms:created xsi:type="dcterms:W3CDTF">2019-03-11T16:01:54Z</dcterms:created>
  <dcterms:modified xsi:type="dcterms:W3CDTF">2019-08-11T23:15:17Z</dcterms:modified>
</cp:coreProperties>
</file>