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5" r:id="rId10"/>
    <p:sldId id="266" r:id="rId11"/>
    <p:sldId id="267" r:id="rId12"/>
    <p:sldId id="270" r:id="rId13"/>
    <p:sldId id="271" r:id="rId14"/>
    <p:sldId id="269" r:id="rId15"/>
    <p:sldId id="263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2160-792C-4A21-8EF0-351C163A7200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339D-B3C5-4084-9FF7-B1761E4302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0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2160-792C-4A21-8EF0-351C163A7200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339D-B3C5-4084-9FF7-B1761E4302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86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2160-792C-4A21-8EF0-351C163A7200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339D-B3C5-4084-9FF7-B1761E4302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27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2160-792C-4A21-8EF0-351C163A7200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339D-B3C5-4084-9FF7-B1761E4302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588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2160-792C-4A21-8EF0-351C163A7200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339D-B3C5-4084-9FF7-B1761E4302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2160-792C-4A21-8EF0-351C163A7200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339D-B3C5-4084-9FF7-B1761E4302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93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2160-792C-4A21-8EF0-351C163A7200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339D-B3C5-4084-9FF7-B1761E4302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51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2160-792C-4A21-8EF0-351C163A7200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339D-B3C5-4084-9FF7-B1761E4302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25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2160-792C-4A21-8EF0-351C163A7200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339D-B3C5-4084-9FF7-B1761E4302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4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2160-792C-4A21-8EF0-351C163A7200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339D-B3C5-4084-9FF7-B1761E4302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9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2160-792C-4A21-8EF0-351C163A7200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339D-B3C5-4084-9FF7-B1761E4302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2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2160-792C-4A21-8EF0-351C163A7200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339D-B3C5-4084-9FF7-B1761E4302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0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2160-792C-4A21-8EF0-351C163A7200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339D-B3C5-4084-9FF7-B1761E4302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0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2160-792C-4A21-8EF0-351C163A7200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339D-B3C5-4084-9FF7-B1761E4302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1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2160-792C-4A21-8EF0-351C163A7200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339D-B3C5-4084-9FF7-B1761E4302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2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2160-792C-4A21-8EF0-351C163A7200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339D-B3C5-4084-9FF7-B1761E4302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6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2160-792C-4A21-8EF0-351C163A7200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339D-B3C5-4084-9FF7-B1761E4302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4E2160-792C-4A21-8EF0-351C163A7200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7339D-B3C5-4084-9FF7-B1761E4302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1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508" y="2286001"/>
            <a:ext cx="8825658" cy="7872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Egg to Fish : Trout Culture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86" y="3222900"/>
            <a:ext cx="8825658" cy="1191158"/>
          </a:xfrm>
        </p:spPr>
        <p:txBody>
          <a:bodyPr>
            <a:noAutofit/>
          </a:bodyPr>
          <a:lstStyle/>
          <a:p>
            <a:r>
              <a:rPr lang="en-US" sz="1800" dirty="0" smtClean="0"/>
              <a:t>Dave Karr</a:t>
            </a:r>
          </a:p>
          <a:p>
            <a:r>
              <a:rPr lang="en-US" sz="1800" dirty="0" smtClean="0"/>
              <a:t>Hatchery Operations Manager</a:t>
            </a:r>
          </a:p>
          <a:p>
            <a:r>
              <a:rPr lang="en-US" sz="1800" dirty="0" smtClean="0"/>
              <a:t>Colorado Parks and Wildlife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498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Colorado Hatchery Operations, cont.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04279"/>
            <a:ext cx="9179532" cy="1479990"/>
          </a:xfrm>
        </p:spPr>
        <p:txBody>
          <a:bodyPr>
            <a:normAutofit/>
          </a:bodyPr>
          <a:lstStyle/>
          <a:p>
            <a:r>
              <a:rPr lang="en-US" b="1" dirty="0" smtClean="0"/>
              <a:t>Indoor hatchery spaces utilize troughs, circulars, and tanks</a:t>
            </a:r>
          </a:p>
          <a:p>
            <a:r>
              <a:rPr lang="en-US" b="1" dirty="0" smtClean="0"/>
              <a:t>Heavily controlled lighting, feeders, and water flow</a:t>
            </a:r>
          </a:p>
          <a:p>
            <a:r>
              <a:rPr lang="en-US" b="1" dirty="0" smtClean="0"/>
              <a:t>Protected environment for young fish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https://cpw.state.co.us/learn/Lists/HatcheryList/Attachments/18/JWM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3339072"/>
            <a:ext cx="4432965" cy="308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cpw.state.co.us/learn/Lists/HatcheryList/Attachments/17/MV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24" y="3339072"/>
            <a:ext cx="4432965" cy="3089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84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Colorado Hatchery Operations,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185" y="1736789"/>
            <a:ext cx="10002491" cy="1338920"/>
          </a:xfrm>
        </p:spPr>
        <p:txBody>
          <a:bodyPr/>
          <a:lstStyle/>
          <a:p>
            <a:r>
              <a:rPr lang="en-US" b="1" dirty="0"/>
              <a:t>Outdoor grow-out options include raceways and </a:t>
            </a:r>
            <a:r>
              <a:rPr lang="en-US" b="1" dirty="0" smtClean="0"/>
              <a:t>ponds</a:t>
            </a:r>
          </a:p>
          <a:p>
            <a:r>
              <a:rPr lang="en-US" b="1" dirty="0" smtClean="0"/>
              <a:t>Often utilize some form of aeration</a:t>
            </a:r>
          </a:p>
          <a:p>
            <a:r>
              <a:rPr lang="en-US" b="1" dirty="0" smtClean="0"/>
              <a:t>Larger spaces allow fish to reach larger sizes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https://cpw.state.co.us/learn/Lists/HatcheryList/Attachments/17/MV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433" y="3516285"/>
            <a:ext cx="4187611" cy="310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cpw.state.co.us/learn/Lists/HatcheryList/Attachments/13/PitkinNurseBasin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24" y="3516285"/>
            <a:ext cx="4187611" cy="3106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55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First Step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438804" cy="3957184"/>
          </a:xfrm>
        </p:spPr>
        <p:txBody>
          <a:bodyPr/>
          <a:lstStyle/>
          <a:p>
            <a:r>
              <a:rPr lang="en-US" b="1" dirty="0" smtClean="0"/>
              <a:t>Broodstock</a:t>
            </a:r>
            <a:r>
              <a:rPr lang="en-US" b="1" dirty="0" smtClean="0"/>
              <a:t> units provide the eggs</a:t>
            </a:r>
          </a:p>
          <a:p>
            <a:pPr lvl="1"/>
            <a:r>
              <a:rPr lang="en-US" sz="1600" dirty="0" smtClean="0"/>
              <a:t>Crystal River, Pitkin, Durango, Poudre River</a:t>
            </a:r>
          </a:p>
          <a:p>
            <a:r>
              <a:rPr lang="en-US" sz="1800" b="1" dirty="0" smtClean="0"/>
              <a:t>Spawning operations typically occur in the spring and fall</a:t>
            </a:r>
          </a:p>
          <a:p>
            <a:r>
              <a:rPr lang="en-US" sz="1800" b="1" dirty="0" smtClean="0"/>
              <a:t>Production hatcheries also receive eggs from wild </a:t>
            </a:r>
            <a:r>
              <a:rPr lang="en-US" sz="1800" b="1" dirty="0" smtClean="0"/>
              <a:t>broodstocks</a:t>
            </a:r>
            <a:endParaRPr lang="en-US" sz="1800" b="1" dirty="0" smtClean="0"/>
          </a:p>
          <a:p>
            <a:pPr lvl="1"/>
            <a:r>
              <a:rPr lang="en-US" sz="1600" dirty="0" smtClean="0"/>
              <a:t>Brown trout, walleye</a:t>
            </a:r>
          </a:p>
          <a:p>
            <a:r>
              <a:rPr lang="en-US" sz="1800" b="1" dirty="0" smtClean="0"/>
              <a:t>Some procurement from private egg producers and other state wildlife agencies</a:t>
            </a:r>
          </a:p>
          <a:p>
            <a:pPr lvl="1"/>
            <a:r>
              <a:rPr lang="en-US" sz="1600" dirty="0" smtClean="0"/>
              <a:t>Troutlodge</a:t>
            </a:r>
            <a:r>
              <a:rPr lang="en-US" sz="1600" dirty="0" smtClean="0"/>
              <a:t> </a:t>
            </a:r>
            <a:r>
              <a:rPr lang="en-US" sz="1600" dirty="0" smtClean="0"/>
              <a:t>Inc</a:t>
            </a:r>
            <a:r>
              <a:rPr lang="en-US" sz="1600" dirty="0" smtClean="0"/>
              <a:t>, tiger musky from Nebraska</a:t>
            </a:r>
          </a:p>
          <a:p>
            <a:endParaRPr lang="en-US" sz="18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421" y="2250472"/>
            <a:ext cx="4393576" cy="30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37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Everything in Between…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12097"/>
            <a:ext cx="8946541" cy="1596369"/>
          </a:xfrm>
        </p:spPr>
        <p:txBody>
          <a:bodyPr/>
          <a:lstStyle/>
          <a:p>
            <a:r>
              <a:rPr lang="en-US" b="1" dirty="0" smtClean="0"/>
              <a:t>We feed them…they grow…we thin them…we feed them…and they grow some more!</a:t>
            </a:r>
          </a:p>
          <a:p>
            <a:r>
              <a:rPr lang="en-US" b="1" dirty="0" smtClean="0"/>
              <a:t>Hatchery technicians spend the majority of their time feeding fish, cleaning tanks, and moving fish between holding areas 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3499659"/>
            <a:ext cx="4179767" cy="2933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86" y="3499659"/>
            <a:ext cx="4179767" cy="293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62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5878"/>
          </a:xfrm>
        </p:spPr>
        <p:txBody>
          <a:bodyPr/>
          <a:lstStyle/>
          <a:p>
            <a:pPr algn="ctr"/>
            <a:r>
              <a:rPr lang="en-US" b="1" dirty="0" smtClean="0"/>
              <a:t>The Last Step!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052" y="1795059"/>
            <a:ext cx="5867424" cy="4195762"/>
          </a:xfrm>
        </p:spPr>
      </p:pic>
    </p:spTree>
    <p:extLst>
      <p:ext uri="{BB962C8B-B14F-4D97-AF65-F5344CB8AC3E}">
        <p14:creationId xmlns:p14="http://schemas.microsoft.com/office/powerpoint/2010/main" val="2832591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Visiting CPW Hatcheries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4823663" cy="4195481"/>
          </a:xfrm>
        </p:spPr>
        <p:txBody>
          <a:bodyPr/>
          <a:lstStyle/>
          <a:p>
            <a:r>
              <a:rPr lang="en-US" b="1" dirty="0" smtClean="0"/>
              <a:t>Most hatcheries are open to the public for self guided tours</a:t>
            </a:r>
          </a:p>
          <a:p>
            <a:r>
              <a:rPr lang="en-US" b="1" dirty="0" smtClean="0"/>
              <a:t>Many hatcheries can schedule a more in-depth tour for larger groups given time to prepare</a:t>
            </a:r>
          </a:p>
          <a:p>
            <a:r>
              <a:rPr lang="en-US" b="1" dirty="0" smtClean="0"/>
              <a:t>The </a:t>
            </a:r>
            <a:r>
              <a:rPr lang="en-US" b="1" dirty="0" smtClean="0"/>
              <a:t>Bellvue</a:t>
            </a:r>
            <a:r>
              <a:rPr lang="en-US" b="1" dirty="0" smtClean="0"/>
              <a:t>-Watson, Mt. Shavano, and Pueblo hatcheries would be good choices</a:t>
            </a:r>
            <a:endParaRPr lang="en-US" b="1" dirty="0"/>
          </a:p>
        </p:txBody>
      </p:sp>
      <p:pic>
        <p:nvPicPr>
          <p:cNvPr id="4" name="Picture 3" descr="https://cpw.state.co.us/learn/Lists/HatcheryList/Attachments/16/Durango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690" y="2052918"/>
            <a:ext cx="5057775" cy="3600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517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1622" y="793539"/>
            <a:ext cx="9404723" cy="844068"/>
          </a:xfrm>
        </p:spPr>
        <p:txBody>
          <a:bodyPr/>
          <a:lstStyle/>
          <a:p>
            <a:pPr algn="ctr"/>
            <a:r>
              <a:rPr lang="en-US" b="1" dirty="0" smtClean="0"/>
              <a:t>Questions or comments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26" y="1878675"/>
            <a:ext cx="3665913" cy="41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8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5073045" cy="1400530"/>
          </a:xfrm>
        </p:spPr>
        <p:txBody>
          <a:bodyPr/>
          <a:lstStyle/>
          <a:p>
            <a:pPr algn="ctr"/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Basic trout biology</a:t>
            </a:r>
          </a:p>
          <a:p>
            <a:r>
              <a:rPr lang="en-US" sz="2200" b="1" dirty="0" smtClean="0"/>
              <a:t>From egg to fish</a:t>
            </a:r>
          </a:p>
          <a:p>
            <a:r>
              <a:rPr lang="en-US" sz="2200" b="1" dirty="0" smtClean="0"/>
              <a:t>Environmental maintenance</a:t>
            </a:r>
          </a:p>
          <a:p>
            <a:r>
              <a:rPr lang="en-US" sz="2200" b="1" dirty="0" smtClean="0"/>
              <a:t>Colorado hatchery operations</a:t>
            </a:r>
          </a:p>
          <a:p>
            <a:r>
              <a:rPr lang="en-US" sz="2200" b="1" dirty="0" smtClean="0"/>
              <a:t>Visiting CPW hatcheries</a:t>
            </a:r>
          </a:p>
        </p:txBody>
      </p:sp>
      <p:pic>
        <p:nvPicPr>
          <p:cNvPr id="10" name="Picture 9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76" y="1472737"/>
            <a:ext cx="59436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41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117" y="1336035"/>
            <a:ext cx="4989918" cy="1400530"/>
          </a:xfrm>
        </p:spPr>
        <p:txBody>
          <a:bodyPr/>
          <a:lstStyle/>
          <a:p>
            <a:pPr algn="ctr"/>
            <a:r>
              <a:rPr lang="en-US" b="1" dirty="0" smtClean="0"/>
              <a:t>Basic Trout Biology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9688" y="2128040"/>
            <a:ext cx="5437265" cy="4195481"/>
          </a:xfrm>
        </p:spPr>
        <p:txBody>
          <a:bodyPr/>
          <a:lstStyle/>
          <a:p>
            <a:r>
              <a:rPr lang="en-US" b="1" dirty="0" smtClean="0"/>
              <a:t>Members of the salmonid family, which includes trout, char, and salmon</a:t>
            </a:r>
          </a:p>
          <a:p>
            <a:r>
              <a:rPr lang="en-US" b="1" dirty="0" smtClean="0"/>
              <a:t>Most species (with the exception of lake trout) adapted to life in rivers and streams</a:t>
            </a:r>
          </a:p>
          <a:p>
            <a:r>
              <a:rPr lang="en-US" b="1" dirty="0" smtClean="0"/>
              <a:t>Require running water to successfully reproduce in the wild</a:t>
            </a:r>
          </a:p>
          <a:p>
            <a:r>
              <a:rPr lang="en-US" b="1" dirty="0" smtClean="0"/>
              <a:t>Require cool, well oxygenated water (prefer high clarity)</a:t>
            </a: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12" y="1429173"/>
            <a:ext cx="59436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741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840289" cy="1400530"/>
          </a:xfrm>
        </p:spPr>
        <p:txBody>
          <a:bodyPr/>
          <a:lstStyle/>
          <a:p>
            <a:pPr algn="ctr"/>
            <a:r>
              <a:rPr lang="en-US" b="1" dirty="0" smtClean="0"/>
              <a:t>From Egg to Fish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886" y="2061230"/>
            <a:ext cx="4316586" cy="4195481"/>
          </a:xfrm>
        </p:spPr>
        <p:txBody>
          <a:bodyPr>
            <a:normAutofit/>
          </a:bodyPr>
          <a:lstStyle/>
          <a:p>
            <a:r>
              <a:rPr lang="en-US" b="1" dirty="0" smtClean="0"/>
              <a:t>How quickly trout eggs hatch depends primarily on incubation temperature</a:t>
            </a:r>
          </a:p>
          <a:p>
            <a:pPr lvl="1"/>
            <a:r>
              <a:rPr lang="en-US" dirty="0"/>
              <a:t>For rainbow trout, ideally in the high 40 – low 50 degree </a:t>
            </a:r>
            <a:r>
              <a:rPr lang="en-US" dirty="0" smtClean="0"/>
              <a:t>range</a:t>
            </a:r>
            <a:endParaRPr lang="en-US" dirty="0"/>
          </a:p>
          <a:p>
            <a:r>
              <a:rPr lang="en-US" b="1" dirty="0" smtClean="0"/>
              <a:t>As the eggs approach hatching, the fishes eyes become visible</a:t>
            </a:r>
          </a:p>
          <a:p>
            <a:r>
              <a:rPr lang="en-US" b="1" dirty="0" smtClean="0"/>
              <a:t>Eggs you receive will be in the “eyed” stage of development</a:t>
            </a:r>
          </a:p>
          <a:p>
            <a:endParaRPr lang="en-US" dirty="0"/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28" y="849372"/>
            <a:ext cx="3858491" cy="2741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ee the source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506" y="3750514"/>
            <a:ext cx="3858491" cy="2741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28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674" y="1175923"/>
            <a:ext cx="5970820" cy="1400530"/>
          </a:xfrm>
        </p:spPr>
        <p:txBody>
          <a:bodyPr/>
          <a:lstStyle/>
          <a:p>
            <a:pPr algn="ctr"/>
            <a:r>
              <a:rPr lang="en-US" b="1" dirty="0" smtClean="0"/>
              <a:t>From Egg to Fish, cont.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3964" y="2144357"/>
            <a:ext cx="4605252" cy="4195481"/>
          </a:xfrm>
        </p:spPr>
        <p:txBody>
          <a:bodyPr>
            <a:normAutofit/>
          </a:bodyPr>
          <a:lstStyle/>
          <a:p>
            <a:r>
              <a:rPr lang="en-US" sz="2200" b="1" dirty="0"/>
              <a:t>Newly hatched fish are referred to as sac-fry</a:t>
            </a:r>
          </a:p>
          <a:p>
            <a:r>
              <a:rPr lang="en-US" sz="2200" b="1" dirty="0"/>
              <a:t>Advanced fry have mostly absorbed their yolk </a:t>
            </a:r>
            <a:r>
              <a:rPr lang="en-US" sz="2200" b="1" dirty="0" smtClean="0"/>
              <a:t>sac</a:t>
            </a:r>
          </a:p>
          <a:p>
            <a:pPr lvl="1"/>
            <a:r>
              <a:rPr lang="en-US" dirty="0" smtClean="0"/>
              <a:t>generally </a:t>
            </a:r>
            <a:r>
              <a:rPr lang="en-US" dirty="0"/>
              <a:t>more active, slightly larger, and darker in color</a:t>
            </a:r>
          </a:p>
          <a:p>
            <a:r>
              <a:rPr lang="en-US" sz="2200" b="1" dirty="0"/>
              <a:t>Once the fishes yolk sac has been completely absorbed, it will “swim-up”</a:t>
            </a:r>
          </a:p>
          <a:p>
            <a:r>
              <a:rPr lang="en-US" sz="2200" b="1" dirty="0" smtClean="0"/>
              <a:t>Ready for first feeding!</a:t>
            </a:r>
            <a:endParaRPr lang="en-US" sz="2200" b="1" dirty="0"/>
          </a:p>
        </p:txBody>
      </p:sp>
      <p:pic>
        <p:nvPicPr>
          <p:cNvPr id="4" name="Picture 3" descr="https://cpw.state.co.us/learn/Lists/HatcheryList/Attachments/1/Finger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40" y="3576686"/>
            <a:ext cx="4006734" cy="296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8" y="468567"/>
            <a:ext cx="4006734" cy="296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7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Environmental Maintenance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b="1" dirty="0" smtClean="0"/>
              <a:t>Trout are quite sensitive to poor water quality</a:t>
            </a:r>
          </a:p>
          <a:p>
            <a:pPr marL="0" indent="0">
              <a:buNone/>
            </a:pPr>
            <a:r>
              <a:rPr lang="en-US" sz="1900" dirty="0"/>
              <a:t>	</a:t>
            </a:r>
            <a:r>
              <a:rPr lang="en-US" sz="1900" dirty="0" smtClean="0"/>
              <a:t>- High temperature, low DO, high ammonia, high or low pH, heavy    levels of suspended solids are all harmful</a:t>
            </a:r>
          </a:p>
          <a:p>
            <a:pPr marL="0" indent="0">
              <a:buNone/>
            </a:pPr>
            <a:r>
              <a:rPr lang="en-US" sz="1900" dirty="0"/>
              <a:t>	</a:t>
            </a:r>
            <a:r>
              <a:rPr lang="en-US" sz="1900" dirty="0" smtClean="0"/>
              <a:t>- Routine cleaning and water changes will help</a:t>
            </a:r>
          </a:p>
          <a:p>
            <a:r>
              <a:rPr lang="en-US" sz="2600" b="1" dirty="0" smtClean="0"/>
              <a:t>Proper feeding technique is critical!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sz="1900" dirty="0"/>
              <a:t> </a:t>
            </a:r>
            <a:r>
              <a:rPr lang="en-US" sz="1900" dirty="0" smtClean="0"/>
              <a:t>- Overfeeding is probably #1 mistake you can make</a:t>
            </a:r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- Better to give numerous (4 to 6) small feedings throughout the day</a:t>
            </a:r>
          </a:p>
          <a:p>
            <a:r>
              <a:rPr lang="en-US" sz="2600" b="1" dirty="0" smtClean="0"/>
              <a:t>Common signs of stress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900" dirty="0" smtClean="0"/>
              <a:t>- Lethargy, piping at surface, refusing feed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9899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Environmental Maintenance, cont.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Some other troubleshooting points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000" dirty="0" smtClean="0"/>
              <a:t>-   </a:t>
            </a:r>
            <a:r>
              <a:rPr lang="en-US" sz="1800" dirty="0" smtClean="0"/>
              <a:t>Avoid direct sunlight (warms water and promotes algae growth)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   Maintain good circulation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   Promptly remove mortalities and wasted food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   Avoid use of bright aquarium lighting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   Try to keep water as cool as possible</a:t>
            </a:r>
          </a:p>
          <a:p>
            <a:pPr lvl="2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9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698" y="436093"/>
            <a:ext cx="9404723" cy="1400530"/>
          </a:xfrm>
        </p:spPr>
        <p:txBody>
          <a:bodyPr/>
          <a:lstStyle/>
          <a:p>
            <a:pPr algn="ctr"/>
            <a:r>
              <a:rPr lang="en-US" b="1" dirty="0" smtClean="0"/>
              <a:t>Colorado Hatchery Operations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811" y="1263208"/>
            <a:ext cx="9503727" cy="1820813"/>
          </a:xfrm>
        </p:spPr>
        <p:txBody>
          <a:bodyPr/>
          <a:lstStyle/>
          <a:p>
            <a:r>
              <a:rPr lang="en-US" b="1" dirty="0" smtClean="0"/>
              <a:t>CPW operates 16 production hatcheries that annually produce close to 100 million fish</a:t>
            </a:r>
          </a:p>
          <a:p>
            <a:r>
              <a:rPr lang="en-US" b="1" dirty="0" smtClean="0"/>
              <a:t>In 2018, CPW stocked approx. 2.8 million “catchable” and approx. 93 million “sub-catchable” fish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24" y="2842951"/>
            <a:ext cx="8354291" cy="367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3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Colorado Hatchery </a:t>
            </a:r>
            <a:r>
              <a:rPr lang="en-US" sz="4000" b="1" dirty="0" smtClean="0"/>
              <a:t>Operations, cont.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774303"/>
          </a:xfrm>
        </p:spPr>
        <p:txBody>
          <a:bodyPr/>
          <a:lstStyle/>
          <a:p>
            <a:r>
              <a:rPr lang="en-US" b="1" dirty="0"/>
              <a:t>Different hatcheries do different things</a:t>
            </a:r>
            <a:r>
              <a:rPr lang="en-US" b="1" dirty="0" smtClean="0"/>
              <a:t>!</a:t>
            </a:r>
          </a:p>
          <a:p>
            <a:r>
              <a:rPr lang="en-US" b="1" dirty="0" smtClean="0"/>
              <a:t>CPW operates dedicated cold water and warm water production facilities, in addition to </a:t>
            </a:r>
            <a:r>
              <a:rPr lang="en-US" b="1" dirty="0" smtClean="0"/>
              <a:t>broodstock</a:t>
            </a:r>
            <a:r>
              <a:rPr lang="en-US" b="1" dirty="0" smtClean="0"/>
              <a:t> facilities</a:t>
            </a:r>
          </a:p>
          <a:p>
            <a:r>
              <a:rPr lang="en-US" b="1" dirty="0" smtClean="0"/>
              <a:t>Raise and stock fish year around, even through the ice</a:t>
            </a:r>
          </a:p>
          <a:p>
            <a:r>
              <a:rPr lang="en-US" b="1" dirty="0" smtClean="0"/>
              <a:t>Primary challenges at the hatchery level are different</a:t>
            </a:r>
          </a:p>
          <a:p>
            <a:pPr lvl="1"/>
            <a:r>
              <a:rPr lang="en-US" dirty="0" smtClean="0"/>
              <a:t>Conserving and protecting water sources</a:t>
            </a:r>
          </a:p>
          <a:p>
            <a:pPr lvl="1"/>
            <a:r>
              <a:rPr lang="en-US" dirty="0" smtClean="0"/>
              <a:t>Minimizing fish stress and controlling disease</a:t>
            </a:r>
          </a:p>
          <a:p>
            <a:pPr lvl="1"/>
            <a:r>
              <a:rPr lang="en-US" dirty="0" smtClean="0"/>
              <a:t>Manipulating timing of hatching/stocking</a:t>
            </a:r>
          </a:p>
          <a:p>
            <a:pPr lvl="1"/>
            <a:r>
              <a:rPr lang="en-US" dirty="0" smtClean="0"/>
              <a:t>Creating and maintaining robust </a:t>
            </a:r>
            <a:r>
              <a:rPr lang="en-US" dirty="0" smtClean="0"/>
              <a:t>broodstocks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91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11779</TotalTime>
  <Words>516</Words>
  <Application>Microsoft Office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Egg to Fish : Trout Culture 101</vt:lpstr>
      <vt:lpstr>Outline</vt:lpstr>
      <vt:lpstr>Basic Trout Biology</vt:lpstr>
      <vt:lpstr>From Egg to Fish</vt:lpstr>
      <vt:lpstr>From Egg to Fish, cont.</vt:lpstr>
      <vt:lpstr>Environmental Maintenance</vt:lpstr>
      <vt:lpstr>Environmental Maintenance, cont.</vt:lpstr>
      <vt:lpstr>Colorado Hatchery Operations</vt:lpstr>
      <vt:lpstr>Colorado Hatchery Operations, cont.</vt:lpstr>
      <vt:lpstr>Colorado Hatchery Operations, cont.</vt:lpstr>
      <vt:lpstr>Colorado Hatchery Operations, cont.</vt:lpstr>
      <vt:lpstr>The First Step</vt:lpstr>
      <vt:lpstr>Everything in Between…</vt:lpstr>
      <vt:lpstr>The Last Step! </vt:lpstr>
      <vt:lpstr>Visiting CPW Hatcheries</vt:lpstr>
      <vt:lpstr>Questions or comments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Egg to Fish : Trout Culture 101</dc:title>
  <dc:creator>Karr, David</dc:creator>
  <cp:lastModifiedBy>Karr, David</cp:lastModifiedBy>
  <cp:revision>57</cp:revision>
  <dcterms:created xsi:type="dcterms:W3CDTF">2019-07-30T18:55:38Z</dcterms:created>
  <dcterms:modified xsi:type="dcterms:W3CDTF">2019-08-08T15:24:23Z</dcterms:modified>
</cp:coreProperties>
</file>